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5"/>
  </p:notesMasterIdLst>
  <p:handoutMasterIdLst>
    <p:handoutMasterId r:id="rId46"/>
  </p:handoutMasterIdLst>
  <p:sldIdLst>
    <p:sldId id="256" r:id="rId2"/>
    <p:sldId id="261" r:id="rId3"/>
    <p:sldId id="265" r:id="rId4"/>
    <p:sldId id="266" r:id="rId5"/>
    <p:sldId id="262" r:id="rId6"/>
    <p:sldId id="275" r:id="rId7"/>
    <p:sldId id="263" r:id="rId8"/>
    <p:sldId id="264" r:id="rId9"/>
    <p:sldId id="307" r:id="rId10"/>
    <p:sldId id="289" r:id="rId11"/>
    <p:sldId id="260" r:id="rId12"/>
    <p:sldId id="271" r:id="rId13"/>
    <p:sldId id="278" r:id="rId14"/>
    <p:sldId id="279" r:id="rId15"/>
    <p:sldId id="290" r:id="rId16"/>
    <p:sldId id="280" r:id="rId17"/>
    <p:sldId id="272" r:id="rId18"/>
    <p:sldId id="291" r:id="rId19"/>
    <p:sldId id="292" r:id="rId20"/>
    <p:sldId id="281" r:id="rId21"/>
    <p:sldId id="308" r:id="rId22"/>
    <p:sldId id="270" r:id="rId23"/>
    <p:sldId id="286" r:id="rId24"/>
    <p:sldId id="293" r:id="rId25"/>
    <p:sldId id="284" r:id="rId26"/>
    <p:sldId id="277" r:id="rId27"/>
    <p:sldId id="282" r:id="rId28"/>
    <p:sldId id="283" r:id="rId29"/>
    <p:sldId id="287" r:id="rId30"/>
    <p:sldId id="288" r:id="rId31"/>
    <p:sldId id="294" r:id="rId32"/>
    <p:sldId id="295" r:id="rId33"/>
    <p:sldId id="297" r:id="rId34"/>
    <p:sldId id="298" r:id="rId35"/>
    <p:sldId id="296" r:id="rId36"/>
    <p:sldId id="302" r:id="rId37"/>
    <p:sldId id="301" r:id="rId38"/>
    <p:sldId id="300" r:id="rId39"/>
    <p:sldId id="303" r:id="rId40"/>
    <p:sldId id="304" r:id="rId41"/>
    <p:sldId id="305" r:id="rId42"/>
    <p:sldId id="309" r:id="rId43"/>
    <p:sldId id="30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F11"/>
    <a:srgbClr val="5C001E"/>
    <a:srgbClr val="66C1AF"/>
    <a:srgbClr val="F09E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78862" autoAdjust="0"/>
  </p:normalViewPr>
  <p:slideViewPr>
    <p:cSldViewPr snapToGrid="0">
      <p:cViewPr>
        <p:scale>
          <a:sx n="67" d="100"/>
          <a:sy n="67" d="100"/>
        </p:scale>
        <p:origin x="2840" y="888"/>
      </p:cViewPr>
      <p:guideLst/>
    </p:cSldViewPr>
  </p:slid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C839D-04C6-4636-977C-D8190A0431D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AF7AB72-4379-485B-AB23-ECD8AB0FA77A}">
      <dgm:prSet phldrT="[Text]"/>
      <dgm:spPr/>
      <dgm:t>
        <a:bodyPr/>
        <a:lstStyle/>
        <a:p>
          <a:r>
            <a:rPr lang="en-US" dirty="0"/>
            <a:t>Business Analytics</a:t>
          </a:r>
        </a:p>
      </dgm:t>
    </dgm:pt>
    <dgm:pt modelId="{3F5DC4EA-F288-4405-BD49-7B474DD55C24}" type="parTrans" cxnId="{4D095E98-9BF6-4440-9086-F651BC12837B}">
      <dgm:prSet/>
      <dgm:spPr/>
      <dgm:t>
        <a:bodyPr/>
        <a:lstStyle/>
        <a:p>
          <a:endParaRPr lang="en-US"/>
        </a:p>
      </dgm:t>
    </dgm:pt>
    <dgm:pt modelId="{CA067ADC-E5C4-45F8-B628-8825B39A8E29}" type="sibTrans" cxnId="{4D095E98-9BF6-4440-9086-F651BC12837B}">
      <dgm:prSet/>
      <dgm:spPr/>
      <dgm:t>
        <a:bodyPr/>
        <a:lstStyle/>
        <a:p>
          <a:endParaRPr lang="en-US"/>
        </a:p>
      </dgm:t>
    </dgm:pt>
    <dgm:pt modelId="{1A0C907C-2F5C-4859-927B-AE15FF976C94}">
      <dgm:prSet phldrT="[Text]"/>
      <dgm:spPr/>
      <dgm:t>
        <a:bodyPr/>
        <a:lstStyle/>
        <a:p>
          <a:r>
            <a:rPr lang="en-US" dirty="0"/>
            <a:t>Data Analytical Thinking</a:t>
          </a:r>
        </a:p>
      </dgm:t>
    </dgm:pt>
    <dgm:pt modelId="{71CB2CB8-FE25-4AA6-8D06-FA8E3E6F5E61}" type="parTrans" cxnId="{BC79DB20-F7EB-4BF0-BFA3-76574FE54DF2}">
      <dgm:prSet/>
      <dgm:spPr/>
      <dgm:t>
        <a:bodyPr/>
        <a:lstStyle/>
        <a:p>
          <a:endParaRPr lang="en-US"/>
        </a:p>
      </dgm:t>
    </dgm:pt>
    <dgm:pt modelId="{16225DC5-D2AD-47E7-9958-8579F69952C9}" type="sibTrans" cxnId="{BC79DB20-F7EB-4BF0-BFA3-76574FE54DF2}">
      <dgm:prSet/>
      <dgm:spPr/>
      <dgm:t>
        <a:bodyPr/>
        <a:lstStyle/>
        <a:p>
          <a:endParaRPr lang="en-US"/>
        </a:p>
      </dgm:t>
    </dgm:pt>
    <dgm:pt modelId="{C0AD6D87-C6D4-4D59-ADBD-CEC9E292F290}">
      <dgm:prSet phldrT="[Text]"/>
      <dgm:spPr/>
      <dgm:t>
        <a:bodyPr/>
        <a:lstStyle/>
        <a:p>
          <a:r>
            <a:rPr lang="en-US" dirty="0"/>
            <a:t>Business Analytics: Data Science for Business</a:t>
          </a:r>
        </a:p>
      </dgm:t>
    </dgm:pt>
    <dgm:pt modelId="{3288E144-8120-4F8A-88FA-E423D3D61011}" type="parTrans" cxnId="{BDF62D67-7A06-4951-B8CF-590A8E4BB953}">
      <dgm:prSet/>
      <dgm:spPr/>
      <dgm:t>
        <a:bodyPr/>
        <a:lstStyle/>
        <a:p>
          <a:endParaRPr lang="en-US"/>
        </a:p>
      </dgm:t>
    </dgm:pt>
    <dgm:pt modelId="{ECC55BF1-CA99-4C80-8093-5B3CB9FD91AC}" type="sibTrans" cxnId="{BDF62D67-7A06-4951-B8CF-590A8E4BB953}">
      <dgm:prSet/>
      <dgm:spPr/>
      <dgm:t>
        <a:bodyPr/>
        <a:lstStyle/>
        <a:p>
          <a:endParaRPr lang="en-US"/>
        </a:p>
      </dgm:t>
    </dgm:pt>
    <dgm:pt modelId="{8DCA0D5B-6DEF-4E8D-BA07-4C3105F5F833}">
      <dgm:prSet phldrT="[Text]"/>
      <dgm:spPr/>
      <dgm:t>
        <a:bodyPr/>
        <a:lstStyle/>
        <a:p>
          <a:r>
            <a:rPr lang="en-US" dirty="0"/>
            <a:t>Fundamental Knowledge</a:t>
          </a:r>
        </a:p>
      </dgm:t>
    </dgm:pt>
    <dgm:pt modelId="{4586DCBA-B88F-45CB-B35D-75AD572B2FE2}" type="parTrans" cxnId="{FD3A7EB3-AC02-46EB-AC88-1CB8179DCD57}">
      <dgm:prSet/>
      <dgm:spPr/>
      <dgm:t>
        <a:bodyPr/>
        <a:lstStyle/>
        <a:p>
          <a:endParaRPr lang="en-US"/>
        </a:p>
      </dgm:t>
    </dgm:pt>
    <dgm:pt modelId="{973436BA-8B6E-4075-A0AC-0C9831F6E562}" type="sibTrans" cxnId="{FD3A7EB3-AC02-46EB-AC88-1CB8179DCD57}">
      <dgm:prSet/>
      <dgm:spPr/>
      <dgm:t>
        <a:bodyPr/>
        <a:lstStyle/>
        <a:p>
          <a:endParaRPr lang="en-US"/>
        </a:p>
      </dgm:t>
    </dgm:pt>
    <dgm:pt modelId="{D5105B33-7863-406D-AA34-9BED53132DBD}" type="pres">
      <dgm:prSet presAssocID="{4D0C839D-04C6-4636-977C-D8190A0431D9}" presName="linear" presStyleCnt="0">
        <dgm:presLayoutVars>
          <dgm:animLvl val="lvl"/>
          <dgm:resizeHandles val="exact"/>
        </dgm:presLayoutVars>
      </dgm:prSet>
      <dgm:spPr/>
      <dgm:t>
        <a:bodyPr/>
        <a:lstStyle/>
        <a:p>
          <a:endParaRPr lang="en-US"/>
        </a:p>
      </dgm:t>
    </dgm:pt>
    <dgm:pt modelId="{B4DD32E5-F2F9-4FC3-970C-6CFE51F8FBA8}" type="pres">
      <dgm:prSet presAssocID="{9AF7AB72-4379-485B-AB23-ECD8AB0FA77A}" presName="parentText" presStyleLbl="node1" presStyleIdx="0" presStyleCnt="1">
        <dgm:presLayoutVars>
          <dgm:chMax val="0"/>
          <dgm:bulletEnabled val="1"/>
        </dgm:presLayoutVars>
      </dgm:prSet>
      <dgm:spPr/>
      <dgm:t>
        <a:bodyPr/>
        <a:lstStyle/>
        <a:p>
          <a:endParaRPr lang="en-US"/>
        </a:p>
      </dgm:t>
    </dgm:pt>
    <dgm:pt modelId="{4E314416-93DB-49DF-AE42-B280E5E8E883}" type="pres">
      <dgm:prSet presAssocID="{9AF7AB72-4379-485B-AB23-ECD8AB0FA77A}" presName="childText" presStyleLbl="revTx" presStyleIdx="0" presStyleCnt="1">
        <dgm:presLayoutVars>
          <dgm:bulletEnabled val="1"/>
        </dgm:presLayoutVars>
      </dgm:prSet>
      <dgm:spPr/>
      <dgm:t>
        <a:bodyPr/>
        <a:lstStyle/>
        <a:p>
          <a:endParaRPr lang="en-US"/>
        </a:p>
      </dgm:t>
    </dgm:pt>
  </dgm:ptLst>
  <dgm:cxnLst>
    <dgm:cxn modelId="{4D095E98-9BF6-4440-9086-F651BC12837B}" srcId="{4D0C839D-04C6-4636-977C-D8190A0431D9}" destId="{9AF7AB72-4379-485B-AB23-ECD8AB0FA77A}" srcOrd="0" destOrd="0" parTransId="{3F5DC4EA-F288-4405-BD49-7B474DD55C24}" sibTransId="{CA067ADC-E5C4-45F8-B628-8825B39A8E29}"/>
    <dgm:cxn modelId="{0B89C894-7DAF-43FD-9773-602CB3FA7DEF}" type="presOf" srcId="{4D0C839D-04C6-4636-977C-D8190A0431D9}" destId="{D5105B33-7863-406D-AA34-9BED53132DBD}" srcOrd="0" destOrd="0" presId="urn:microsoft.com/office/officeart/2005/8/layout/vList2"/>
    <dgm:cxn modelId="{BC79DB20-F7EB-4BF0-BFA3-76574FE54DF2}" srcId="{9AF7AB72-4379-485B-AB23-ECD8AB0FA77A}" destId="{1A0C907C-2F5C-4859-927B-AE15FF976C94}" srcOrd="1" destOrd="0" parTransId="{71CB2CB8-FE25-4AA6-8D06-FA8E3E6F5E61}" sibTransId="{16225DC5-D2AD-47E7-9958-8579F69952C9}"/>
    <dgm:cxn modelId="{FD3A7EB3-AC02-46EB-AC88-1CB8179DCD57}" srcId="{9AF7AB72-4379-485B-AB23-ECD8AB0FA77A}" destId="{8DCA0D5B-6DEF-4E8D-BA07-4C3105F5F833}" srcOrd="2" destOrd="0" parTransId="{4586DCBA-B88F-45CB-B35D-75AD572B2FE2}" sibTransId="{973436BA-8B6E-4075-A0AC-0C9831F6E562}"/>
    <dgm:cxn modelId="{BAEDEF4B-26A8-4BC0-A4DE-E31F58330B28}" type="presOf" srcId="{1A0C907C-2F5C-4859-927B-AE15FF976C94}" destId="{4E314416-93DB-49DF-AE42-B280E5E8E883}" srcOrd="0" destOrd="1" presId="urn:microsoft.com/office/officeart/2005/8/layout/vList2"/>
    <dgm:cxn modelId="{BDF62D67-7A06-4951-B8CF-590A8E4BB953}" srcId="{9AF7AB72-4379-485B-AB23-ECD8AB0FA77A}" destId="{C0AD6D87-C6D4-4D59-ADBD-CEC9E292F290}" srcOrd="0" destOrd="0" parTransId="{3288E144-8120-4F8A-88FA-E423D3D61011}" sibTransId="{ECC55BF1-CA99-4C80-8093-5B3CB9FD91AC}"/>
    <dgm:cxn modelId="{7DBEE154-FDD0-48C8-A77A-4FE138837B0C}" type="presOf" srcId="{9AF7AB72-4379-485B-AB23-ECD8AB0FA77A}" destId="{B4DD32E5-F2F9-4FC3-970C-6CFE51F8FBA8}" srcOrd="0" destOrd="0" presId="urn:microsoft.com/office/officeart/2005/8/layout/vList2"/>
    <dgm:cxn modelId="{C6B9F6E1-E7C7-4DB9-9EE5-7D503370DE7F}" type="presOf" srcId="{8DCA0D5B-6DEF-4E8D-BA07-4C3105F5F833}" destId="{4E314416-93DB-49DF-AE42-B280E5E8E883}" srcOrd="0" destOrd="2" presId="urn:microsoft.com/office/officeart/2005/8/layout/vList2"/>
    <dgm:cxn modelId="{78191398-0C02-4A98-9C63-D795642A806D}" type="presOf" srcId="{C0AD6D87-C6D4-4D59-ADBD-CEC9E292F290}" destId="{4E314416-93DB-49DF-AE42-B280E5E8E883}" srcOrd="0" destOrd="0" presId="urn:microsoft.com/office/officeart/2005/8/layout/vList2"/>
    <dgm:cxn modelId="{C44C229F-F333-4AEF-8A98-5366E8AFD324}" type="presParOf" srcId="{D5105B33-7863-406D-AA34-9BED53132DBD}" destId="{B4DD32E5-F2F9-4FC3-970C-6CFE51F8FBA8}" srcOrd="0" destOrd="0" presId="urn:microsoft.com/office/officeart/2005/8/layout/vList2"/>
    <dgm:cxn modelId="{82D40F6E-B255-4383-861A-C33A959EED43}" type="presParOf" srcId="{D5105B33-7863-406D-AA34-9BED53132DBD}" destId="{4E314416-93DB-49DF-AE42-B280E5E8E88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3E1B23-D6FE-4C06-B109-34A4F3947313}"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065A612A-4197-44E6-88A9-6DDA99527113}">
      <dgm:prSet phldrT="[Text]"/>
      <dgm:spPr/>
      <dgm:t>
        <a:bodyPr/>
        <a:lstStyle/>
        <a:p>
          <a:r>
            <a:rPr lang="en-US" dirty="0"/>
            <a:t>Introduction to Data Mining</a:t>
          </a:r>
        </a:p>
      </dgm:t>
    </dgm:pt>
    <dgm:pt modelId="{2144236A-1D60-4941-BD3C-6119EABE826C}" type="parTrans" cxnId="{E7B58979-0CD4-4FC9-A2D5-CE5094DEC252}">
      <dgm:prSet/>
      <dgm:spPr/>
      <dgm:t>
        <a:bodyPr/>
        <a:lstStyle/>
        <a:p>
          <a:endParaRPr lang="en-US"/>
        </a:p>
      </dgm:t>
    </dgm:pt>
    <dgm:pt modelId="{06FB769A-9432-44B3-9E6F-FD71538F7845}" type="sibTrans" cxnId="{E7B58979-0CD4-4FC9-A2D5-CE5094DEC252}">
      <dgm:prSet/>
      <dgm:spPr/>
      <dgm:t>
        <a:bodyPr/>
        <a:lstStyle/>
        <a:p>
          <a:endParaRPr lang="en-US"/>
        </a:p>
      </dgm:t>
    </dgm:pt>
    <dgm:pt modelId="{27F1CF2E-1EF6-4D43-912A-F62C5B730A60}">
      <dgm:prSet phldrT="[Text]"/>
      <dgm:spPr/>
      <dgm:t>
        <a:bodyPr/>
        <a:lstStyle/>
        <a:p>
          <a:r>
            <a:rPr lang="en-US" dirty="0"/>
            <a:t>Business Understanding, Data Understanding, Data Preparation</a:t>
          </a:r>
        </a:p>
      </dgm:t>
    </dgm:pt>
    <dgm:pt modelId="{3A61A01F-B33A-42B9-85A8-F62B7DF969BB}" type="parTrans" cxnId="{535C1E7F-4924-4587-8773-AF60135EF05A}">
      <dgm:prSet/>
      <dgm:spPr/>
      <dgm:t>
        <a:bodyPr/>
        <a:lstStyle/>
        <a:p>
          <a:endParaRPr lang="en-US"/>
        </a:p>
      </dgm:t>
    </dgm:pt>
    <dgm:pt modelId="{1D4DD780-FAFE-4BD9-8D01-C753CB9000CB}" type="sibTrans" cxnId="{535C1E7F-4924-4587-8773-AF60135EF05A}">
      <dgm:prSet/>
      <dgm:spPr/>
      <dgm:t>
        <a:bodyPr/>
        <a:lstStyle/>
        <a:p>
          <a:endParaRPr lang="en-US"/>
        </a:p>
      </dgm:t>
    </dgm:pt>
    <dgm:pt modelId="{7A90D609-4B2D-4B5F-8D97-EE7A8B50FD15}">
      <dgm:prSet phldrT="[Text]"/>
      <dgm:spPr/>
      <dgm:t>
        <a:bodyPr/>
        <a:lstStyle/>
        <a:p>
          <a:r>
            <a:rPr lang="en-US" dirty="0"/>
            <a:t>Evaluation</a:t>
          </a:r>
        </a:p>
      </dgm:t>
    </dgm:pt>
    <dgm:pt modelId="{FF8CDC6D-3605-4736-9BA1-6806467C5363}" type="parTrans" cxnId="{032188C6-7C59-416D-856B-EC204740ABDD}">
      <dgm:prSet/>
      <dgm:spPr/>
      <dgm:t>
        <a:bodyPr/>
        <a:lstStyle/>
        <a:p>
          <a:endParaRPr lang="en-US"/>
        </a:p>
      </dgm:t>
    </dgm:pt>
    <dgm:pt modelId="{82C758D8-4FD9-4648-A016-9A6962E69A84}" type="sibTrans" cxnId="{032188C6-7C59-416D-856B-EC204740ABDD}">
      <dgm:prSet/>
      <dgm:spPr/>
      <dgm:t>
        <a:bodyPr/>
        <a:lstStyle/>
        <a:p>
          <a:endParaRPr lang="en-US"/>
        </a:p>
      </dgm:t>
    </dgm:pt>
    <dgm:pt modelId="{41FA8156-3A20-4279-BCE4-DD4142F304DA}">
      <dgm:prSet phldrT="[Text]"/>
      <dgm:spPr/>
      <dgm:t>
        <a:bodyPr/>
        <a:lstStyle/>
        <a:p>
          <a:r>
            <a:rPr lang="en-US" dirty="0"/>
            <a:t>Modelling</a:t>
          </a:r>
        </a:p>
      </dgm:t>
    </dgm:pt>
    <dgm:pt modelId="{3BC5CE86-29FC-4B02-BA48-4F91B4E1C013}" type="parTrans" cxnId="{B01ED6D7-E62D-4BB6-A55B-7B870DFA1D67}">
      <dgm:prSet/>
      <dgm:spPr/>
      <dgm:t>
        <a:bodyPr/>
        <a:lstStyle/>
        <a:p>
          <a:endParaRPr lang="en-US"/>
        </a:p>
      </dgm:t>
    </dgm:pt>
    <dgm:pt modelId="{4527C1D9-6A38-45EF-A682-2EAF03968CC5}" type="sibTrans" cxnId="{B01ED6D7-E62D-4BB6-A55B-7B870DFA1D67}">
      <dgm:prSet/>
      <dgm:spPr/>
      <dgm:t>
        <a:bodyPr/>
        <a:lstStyle/>
        <a:p>
          <a:endParaRPr lang="en-US"/>
        </a:p>
      </dgm:t>
    </dgm:pt>
    <dgm:pt modelId="{F093567A-1006-4592-88B5-924F374394AF}">
      <dgm:prSet phldrT="[Text]"/>
      <dgm:spPr/>
      <dgm:t>
        <a:bodyPr/>
        <a:lstStyle/>
        <a:p>
          <a:r>
            <a:rPr lang="en-US" dirty="0"/>
            <a:t>Deployment: Building Interactive Dashboards</a:t>
          </a:r>
        </a:p>
      </dgm:t>
    </dgm:pt>
    <dgm:pt modelId="{EFE17200-4CB5-4324-BB37-69FCF1CD9F7C}" type="parTrans" cxnId="{14D433BF-1AD1-43B2-9AC2-E1DD6DE9DBE1}">
      <dgm:prSet/>
      <dgm:spPr/>
      <dgm:t>
        <a:bodyPr/>
        <a:lstStyle/>
        <a:p>
          <a:endParaRPr lang="en-US"/>
        </a:p>
      </dgm:t>
    </dgm:pt>
    <dgm:pt modelId="{96C3DFDB-BA42-4BC1-BCC2-B30EE242FDAA}" type="sibTrans" cxnId="{14D433BF-1AD1-43B2-9AC2-E1DD6DE9DBE1}">
      <dgm:prSet/>
      <dgm:spPr/>
      <dgm:t>
        <a:bodyPr/>
        <a:lstStyle/>
        <a:p>
          <a:endParaRPr lang="en-US"/>
        </a:p>
      </dgm:t>
    </dgm:pt>
    <dgm:pt modelId="{B655BE85-D652-40D4-874A-22E2DBD0C6CD}" type="pres">
      <dgm:prSet presAssocID="{DD3E1B23-D6FE-4C06-B109-34A4F3947313}" presName="linear" presStyleCnt="0">
        <dgm:presLayoutVars>
          <dgm:dir/>
          <dgm:animLvl val="lvl"/>
          <dgm:resizeHandles val="exact"/>
        </dgm:presLayoutVars>
      </dgm:prSet>
      <dgm:spPr/>
      <dgm:t>
        <a:bodyPr/>
        <a:lstStyle/>
        <a:p>
          <a:endParaRPr lang="en-US"/>
        </a:p>
      </dgm:t>
    </dgm:pt>
    <dgm:pt modelId="{46F2B16E-6E7B-470D-B188-9A02AB525048}" type="pres">
      <dgm:prSet presAssocID="{065A612A-4197-44E6-88A9-6DDA99527113}" presName="parentLin" presStyleCnt="0"/>
      <dgm:spPr/>
    </dgm:pt>
    <dgm:pt modelId="{C64CE8DC-7316-4E45-8FF4-B8122B648739}" type="pres">
      <dgm:prSet presAssocID="{065A612A-4197-44E6-88A9-6DDA99527113}" presName="parentLeftMargin" presStyleLbl="node1" presStyleIdx="0" presStyleCnt="5"/>
      <dgm:spPr/>
      <dgm:t>
        <a:bodyPr/>
        <a:lstStyle/>
        <a:p>
          <a:endParaRPr lang="en-US"/>
        </a:p>
      </dgm:t>
    </dgm:pt>
    <dgm:pt modelId="{E433BD40-4852-4C20-8D5F-7F5F6C2EC827}" type="pres">
      <dgm:prSet presAssocID="{065A612A-4197-44E6-88A9-6DDA99527113}" presName="parentText" presStyleLbl="node1" presStyleIdx="0" presStyleCnt="5">
        <dgm:presLayoutVars>
          <dgm:chMax val="0"/>
          <dgm:bulletEnabled val="1"/>
        </dgm:presLayoutVars>
      </dgm:prSet>
      <dgm:spPr/>
      <dgm:t>
        <a:bodyPr/>
        <a:lstStyle/>
        <a:p>
          <a:endParaRPr lang="en-US"/>
        </a:p>
      </dgm:t>
    </dgm:pt>
    <dgm:pt modelId="{016EA565-611F-42A8-A3FF-6F874EDF2F8F}" type="pres">
      <dgm:prSet presAssocID="{065A612A-4197-44E6-88A9-6DDA99527113}" presName="negativeSpace" presStyleCnt="0"/>
      <dgm:spPr/>
    </dgm:pt>
    <dgm:pt modelId="{438B7FF1-703C-4DFB-9A48-305CB729A845}" type="pres">
      <dgm:prSet presAssocID="{065A612A-4197-44E6-88A9-6DDA99527113}" presName="childText" presStyleLbl="conFgAcc1" presStyleIdx="0" presStyleCnt="5">
        <dgm:presLayoutVars>
          <dgm:bulletEnabled val="1"/>
        </dgm:presLayoutVars>
      </dgm:prSet>
      <dgm:spPr/>
    </dgm:pt>
    <dgm:pt modelId="{198FCD76-5482-4E78-BE5C-F6CDDEB86843}" type="pres">
      <dgm:prSet presAssocID="{06FB769A-9432-44B3-9E6F-FD71538F7845}" presName="spaceBetweenRectangles" presStyleCnt="0"/>
      <dgm:spPr/>
    </dgm:pt>
    <dgm:pt modelId="{480D0EDE-1818-4AD9-B98A-7EF5511127A5}" type="pres">
      <dgm:prSet presAssocID="{27F1CF2E-1EF6-4D43-912A-F62C5B730A60}" presName="parentLin" presStyleCnt="0"/>
      <dgm:spPr/>
    </dgm:pt>
    <dgm:pt modelId="{3ABC7E99-4C11-4E52-8F9E-818C6633CAB8}" type="pres">
      <dgm:prSet presAssocID="{27F1CF2E-1EF6-4D43-912A-F62C5B730A60}" presName="parentLeftMargin" presStyleLbl="node1" presStyleIdx="0" presStyleCnt="5"/>
      <dgm:spPr/>
      <dgm:t>
        <a:bodyPr/>
        <a:lstStyle/>
        <a:p>
          <a:endParaRPr lang="en-US"/>
        </a:p>
      </dgm:t>
    </dgm:pt>
    <dgm:pt modelId="{6405F992-5EED-4B0C-8854-8D0DC2EB9C29}" type="pres">
      <dgm:prSet presAssocID="{27F1CF2E-1EF6-4D43-912A-F62C5B730A60}" presName="parentText" presStyleLbl="node1" presStyleIdx="1" presStyleCnt="5">
        <dgm:presLayoutVars>
          <dgm:chMax val="0"/>
          <dgm:bulletEnabled val="1"/>
        </dgm:presLayoutVars>
      </dgm:prSet>
      <dgm:spPr/>
      <dgm:t>
        <a:bodyPr/>
        <a:lstStyle/>
        <a:p>
          <a:endParaRPr lang="en-US"/>
        </a:p>
      </dgm:t>
    </dgm:pt>
    <dgm:pt modelId="{CA9D8E8C-8D95-42C0-AA96-5DD8814E9FCD}" type="pres">
      <dgm:prSet presAssocID="{27F1CF2E-1EF6-4D43-912A-F62C5B730A60}" presName="negativeSpace" presStyleCnt="0"/>
      <dgm:spPr/>
    </dgm:pt>
    <dgm:pt modelId="{5BD7E209-9572-48AC-8420-A03C634BEAB3}" type="pres">
      <dgm:prSet presAssocID="{27F1CF2E-1EF6-4D43-912A-F62C5B730A60}" presName="childText" presStyleLbl="conFgAcc1" presStyleIdx="1" presStyleCnt="5">
        <dgm:presLayoutVars>
          <dgm:bulletEnabled val="1"/>
        </dgm:presLayoutVars>
      </dgm:prSet>
      <dgm:spPr/>
    </dgm:pt>
    <dgm:pt modelId="{6CE99BEE-5648-4C10-B6B5-0D5713B2CEB3}" type="pres">
      <dgm:prSet presAssocID="{1D4DD780-FAFE-4BD9-8D01-C753CB9000CB}" presName="spaceBetweenRectangles" presStyleCnt="0"/>
      <dgm:spPr/>
    </dgm:pt>
    <dgm:pt modelId="{E0DA252C-04CB-4573-A7E4-03491371A168}" type="pres">
      <dgm:prSet presAssocID="{41FA8156-3A20-4279-BCE4-DD4142F304DA}" presName="parentLin" presStyleCnt="0"/>
      <dgm:spPr/>
    </dgm:pt>
    <dgm:pt modelId="{134074AB-4A2A-44A9-BCC2-A2F14E12B01E}" type="pres">
      <dgm:prSet presAssocID="{41FA8156-3A20-4279-BCE4-DD4142F304DA}" presName="parentLeftMargin" presStyleLbl="node1" presStyleIdx="1" presStyleCnt="5"/>
      <dgm:spPr/>
      <dgm:t>
        <a:bodyPr/>
        <a:lstStyle/>
        <a:p>
          <a:endParaRPr lang="en-US"/>
        </a:p>
      </dgm:t>
    </dgm:pt>
    <dgm:pt modelId="{0FD0EDA2-624F-40F2-AB4D-495FD20C29B2}" type="pres">
      <dgm:prSet presAssocID="{41FA8156-3A20-4279-BCE4-DD4142F304DA}" presName="parentText" presStyleLbl="node1" presStyleIdx="2" presStyleCnt="5">
        <dgm:presLayoutVars>
          <dgm:chMax val="0"/>
          <dgm:bulletEnabled val="1"/>
        </dgm:presLayoutVars>
      </dgm:prSet>
      <dgm:spPr/>
      <dgm:t>
        <a:bodyPr/>
        <a:lstStyle/>
        <a:p>
          <a:endParaRPr lang="en-US"/>
        </a:p>
      </dgm:t>
    </dgm:pt>
    <dgm:pt modelId="{442F5B6F-92FE-4892-8A8E-BEE384D67BE9}" type="pres">
      <dgm:prSet presAssocID="{41FA8156-3A20-4279-BCE4-DD4142F304DA}" presName="negativeSpace" presStyleCnt="0"/>
      <dgm:spPr/>
    </dgm:pt>
    <dgm:pt modelId="{2C47AF98-0000-43BF-85D1-B02A52E0A1A8}" type="pres">
      <dgm:prSet presAssocID="{41FA8156-3A20-4279-BCE4-DD4142F304DA}" presName="childText" presStyleLbl="conFgAcc1" presStyleIdx="2" presStyleCnt="5">
        <dgm:presLayoutVars>
          <dgm:bulletEnabled val="1"/>
        </dgm:presLayoutVars>
      </dgm:prSet>
      <dgm:spPr/>
    </dgm:pt>
    <dgm:pt modelId="{BCFCE1AA-E04E-4212-9231-EEDA9E904AD9}" type="pres">
      <dgm:prSet presAssocID="{4527C1D9-6A38-45EF-A682-2EAF03968CC5}" presName="spaceBetweenRectangles" presStyleCnt="0"/>
      <dgm:spPr/>
    </dgm:pt>
    <dgm:pt modelId="{3D1EA90D-F972-40F1-9998-9E1D3FD69234}" type="pres">
      <dgm:prSet presAssocID="{7A90D609-4B2D-4B5F-8D97-EE7A8B50FD15}" presName="parentLin" presStyleCnt="0"/>
      <dgm:spPr/>
    </dgm:pt>
    <dgm:pt modelId="{523D7E6D-A0BB-4B1B-80E0-5F28981C2FEE}" type="pres">
      <dgm:prSet presAssocID="{7A90D609-4B2D-4B5F-8D97-EE7A8B50FD15}" presName="parentLeftMargin" presStyleLbl="node1" presStyleIdx="2" presStyleCnt="5"/>
      <dgm:spPr/>
      <dgm:t>
        <a:bodyPr/>
        <a:lstStyle/>
        <a:p>
          <a:endParaRPr lang="en-US"/>
        </a:p>
      </dgm:t>
    </dgm:pt>
    <dgm:pt modelId="{B761FB2B-FB32-4696-92F2-7B4CEFE4956C}" type="pres">
      <dgm:prSet presAssocID="{7A90D609-4B2D-4B5F-8D97-EE7A8B50FD15}" presName="parentText" presStyleLbl="node1" presStyleIdx="3" presStyleCnt="5">
        <dgm:presLayoutVars>
          <dgm:chMax val="0"/>
          <dgm:bulletEnabled val="1"/>
        </dgm:presLayoutVars>
      </dgm:prSet>
      <dgm:spPr/>
      <dgm:t>
        <a:bodyPr/>
        <a:lstStyle/>
        <a:p>
          <a:endParaRPr lang="en-US"/>
        </a:p>
      </dgm:t>
    </dgm:pt>
    <dgm:pt modelId="{C5E6FD5E-7432-4426-B78B-10B4B99FEFCB}" type="pres">
      <dgm:prSet presAssocID="{7A90D609-4B2D-4B5F-8D97-EE7A8B50FD15}" presName="negativeSpace" presStyleCnt="0"/>
      <dgm:spPr/>
    </dgm:pt>
    <dgm:pt modelId="{6B17F4D8-C366-4900-B12B-03C2F814F07D}" type="pres">
      <dgm:prSet presAssocID="{7A90D609-4B2D-4B5F-8D97-EE7A8B50FD15}" presName="childText" presStyleLbl="conFgAcc1" presStyleIdx="3" presStyleCnt="5">
        <dgm:presLayoutVars>
          <dgm:bulletEnabled val="1"/>
        </dgm:presLayoutVars>
      </dgm:prSet>
      <dgm:spPr/>
    </dgm:pt>
    <dgm:pt modelId="{18F2AB51-94BF-4228-9A7A-B23FA76EC494}" type="pres">
      <dgm:prSet presAssocID="{82C758D8-4FD9-4648-A016-9A6962E69A84}" presName="spaceBetweenRectangles" presStyleCnt="0"/>
      <dgm:spPr/>
    </dgm:pt>
    <dgm:pt modelId="{71B67751-55B3-421A-A3BE-681AE4ED5062}" type="pres">
      <dgm:prSet presAssocID="{F093567A-1006-4592-88B5-924F374394AF}" presName="parentLin" presStyleCnt="0"/>
      <dgm:spPr/>
    </dgm:pt>
    <dgm:pt modelId="{537B2221-4F4A-4537-968B-271FD5BCE931}" type="pres">
      <dgm:prSet presAssocID="{F093567A-1006-4592-88B5-924F374394AF}" presName="parentLeftMargin" presStyleLbl="node1" presStyleIdx="3" presStyleCnt="5"/>
      <dgm:spPr/>
      <dgm:t>
        <a:bodyPr/>
        <a:lstStyle/>
        <a:p>
          <a:endParaRPr lang="en-US"/>
        </a:p>
      </dgm:t>
    </dgm:pt>
    <dgm:pt modelId="{E45A37A4-1FA4-47E0-ADC1-F6FC0FB7A558}" type="pres">
      <dgm:prSet presAssocID="{F093567A-1006-4592-88B5-924F374394AF}" presName="parentText" presStyleLbl="node1" presStyleIdx="4" presStyleCnt="5">
        <dgm:presLayoutVars>
          <dgm:chMax val="0"/>
          <dgm:bulletEnabled val="1"/>
        </dgm:presLayoutVars>
      </dgm:prSet>
      <dgm:spPr/>
      <dgm:t>
        <a:bodyPr/>
        <a:lstStyle/>
        <a:p>
          <a:endParaRPr lang="en-US"/>
        </a:p>
      </dgm:t>
    </dgm:pt>
    <dgm:pt modelId="{3695D721-6F83-498C-8E0B-897A0B7F4651}" type="pres">
      <dgm:prSet presAssocID="{F093567A-1006-4592-88B5-924F374394AF}" presName="negativeSpace" presStyleCnt="0"/>
      <dgm:spPr/>
    </dgm:pt>
    <dgm:pt modelId="{0F226695-51D7-46AD-95DD-A6A67B9D1B6F}" type="pres">
      <dgm:prSet presAssocID="{F093567A-1006-4592-88B5-924F374394AF}" presName="childText" presStyleLbl="conFgAcc1" presStyleIdx="4" presStyleCnt="5">
        <dgm:presLayoutVars>
          <dgm:bulletEnabled val="1"/>
        </dgm:presLayoutVars>
      </dgm:prSet>
      <dgm:spPr/>
    </dgm:pt>
  </dgm:ptLst>
  <dgm:cxnLst>
    <dgm:cxn modelId="{032188C6-7C59-416D-856B-EC204740ABDD}" srcId="{DD3E1B23-D6FE-4C06-B109-34A4F3947313}" destId="{7A90D609-4B2D-4B5F-8D97-EE7A8B50FD15}" srcOrd="3" destOrd="0" parTransId="{FF8CDC6D-3605-4736-9BA1-6806467C5363}" sibTransId="{82C758D8-4FD9-4648-A016-9A6962E69A84}"/>
    <dgm:cxn modelId="{483CE77D-D11B-40DD-B2C0-04BC6908A91F}" type="presOf" srcId="{F093567A-1006-4592-88B5-924F374394AF}" destId="{537B2221-4F4A-4537-968B-271FD5BCE931}" srcOrd="0" destOrd="0" presId="urn:microsoft.com/office/officeart/2005/8/layout/list1"/>
    <dgm:cxn modelId="{7FA14CF4-18F4-43DE-BF95-BFB2A952FD2F}" type="presOf" srcId="{065A612A-4197-44E6-88A9-6DDA99527113}" destId="{E433BD40-4852-4C20-8D5F-7F5F6C2EC827}" srcOrd="1" destOrd="0" presId="urn:microsoft.com/office/officeart/2005/8/layout/list1"/>
    <dgm:cxn modelId="{E7B58979-0CD4-4FC9-A2D5-CE5094DEC252}" srcId="{DD3E1B23-D6FE-4C06-B109-34A4F3947313}" destId="{065A612A-4197-44E6-88A9-6DDA99527113}" srcOrd="0" destOrd="0" parTransId="{2144236A-1D60-4941-BD3C-6119EABE826C}" sibTransId="{06FB769A-9432-44B3-9E6F-FD71538F7845}"/>
    <dgm:cxn modelId="{1D6BE012-166A-4136-82DE-DE06FB7F420D}" type="presOf" srcId="{27F1CF2E-1EF6-4D43-912A-F62C5B730A60}" destId="{6405F992-5EED-4B0C-8854-8D0DC2EB9C29}" srcOrd="1" destOrd="0" presId="urn:microsoft.com/office/officeart/2005/8/layout/list1"/>
    <dgm:cxn modelId="{5B4598CD-B7A9-4134-A9AA-6950D5D31AA6}" type="presOf" srcId="{7A90D609-4B2D-4B5F-8D97-EE7A8B50FD15}" destId="{B761FB2B-FB32-4696-92F2-7B4CEFE4956C}" srcOrd="1" destOrd="0" presId="urn:microsoft.com/office/officeart/2005/8/layout/list1"/>
    <dgm:cxn modelId="{C74E35FB-DECE-4C38-AF5D-6090D1A5E531}" type="presOf" srcId="{065A612A-4197-44E6-88A9-6DDA99527113}" destId="{C64CE8DC-7316-4E45-8FF4-B8122B648739}" srcOrd="0" destOrd="0" presId="urn:microsoft.com/office/officeart/2005/8/layout/list1"/>
    <dgm:cxn modelId="{8975FFE7-D0FE-4149-9DB3-5B358DCAA9D2}" type="presOf" srcId="{41FA8156-3A20-4279-BCE4-DD4142F304DA}" destId="{134074AB-4A2A-44A9-BCC2-A2F14E12B01E}" srcOrd="0" destOrd="0" presId="urn:microsoft.com/office/officeart/2005/8/layout/list1"/>
    <dgm:cxn modelId="{535C1E7F-4924-4587-8773-AF60135EF05A}" srcId="{DD3E1B23-D6FE-4C06-B109-34A4F3947313}" destId="{27F1CF2E-1EF6-4D43-912A-F62C5B730A60}" srcOrd="1" destOrd="0" parTransId="{3A61A01F-B33A-42B9-85A8-F62B7DF969BB}" sibTransId="{1D4DD780-FAFE-4BD9-8D01-C753CB9000CB}"/>
    <dgm:cxn modelId="{B01ED6D7-E62D-4BB6-A55B-7B870DFA1D67}" srcId="{DD3E1B23-D6FE-4C06-B109-34A4F3947313}" destId="{41FA8156-3A20-4279-BCE4-DD4142F304DA}" srcOrd="2" destOrd="0" parTransId="{3BC5CE86-29FC-4B02-BA48-4F91B4E1C013}" sibTransId="{4527C1D9-6A38-45EF-A682-2EAF03968CC5}"/>
    <dgm:cxn modelId="{FB7792E7-39FF-4766-A820-FCB1B1FDD294}" type="presOf" srcId="{41FA8156-3A20-4279-BCE4-DD4142F304DA}" destId="{0FD0EDA2-624F-40F2-AB4D-495FD20C29B2}" srcOrd="1" destOrd="0" presId="urn:microsoft.com/office/officeart/2005/8/layout/list1"/>
    <dgm:cxn modelId="{A61A01B5-586F-4D68-8497-3AA3D2893AEF}" type="presOf" srcId="{7A90D609-4B2D-4B5F-8D97-EE7A8B50FD15}" destId="{523D7E6D-A0BB-4B1B-80E0-5F28981C2FEE}" srcOrd="0" destOrd="0" presId="urn:microsoft.com/office/officeart/2005/8/layout/list1"/>
    <dgm:cxn modelId="{14D433BF-1AD1-43B2-9AC2-E1DD6DE9DBE1}" srcId="{DD3E1B23-D6FE-4C06-B109-34A4F3947313}" destId="{F093567A-1006-4592-88B5-924F374394AF}" srcOrd="4" destOrd="0" parTransId="{EFE17200-4CB5-4324-BB37-69FCF1CD9F7C}" sibTransId="{96C3DFDB-BA42-4BC1-BCC2-B30EE242FDAA}"/>
    <dgm:cxn modelId="{05117A5A-7741-4B36-976E-ADC25AE0490F}" type="presOf" srcId="{27F1CF2E-1EF6-4D43-912A-F62C5B730A60}" destId="{3ABC7E99-4C11-4E52-8F9E-818C6633CAB8}" srcOrd="0" destOrd="0" presId="urn:microsoft.com/office/officeart/2005/8/layout/list1"/>
    <dgm:cxn modelId="{D35FD9E0-684C-42FB-9713-7ACD12563C93}" type="presOf" srcId="{DD3E1B23-D6FE-4C06-B109-34A4F3947313}" destId="{B655BE85-D652-40D4-874A-22E2DBD0C6CD}" srcOrd="0" destOrd="0" presId="urn:microsoft.com/office/officeart/2005/8/layout/list1"/>
    <dgm:cxn modelId="{BBB2E3E4-5BC1-4DFE-9DC5-83FEA8C96AF9}" type="presOf" srcId="{F093567A-1006-4592-88B5-924F374394AF}" destId="{E45A37A4-1FA4-47E0-ADC1-F6FC0FB7A558}" srcOrd="1" destOrd="0" presId="urn:microsoft.com/office/officeart/2005/8/layout/list1"/>
    <dgm:cxn modelId="{6EA1517F-D18A-4A7D-A095-3B1AD821DD76}" type="presParOf" srcId="{B655BE85-D652-40D4-874A-22E2DBD0C6CD}" destId="{46F2B16E-6E7B-470D-B188-9A02AB525048}" srcOrd="0" destOrd="0" presId="urn:microsoft.com/office/officeart/2005/8/layout/list1"/>
    <dgm:cxn modelId="{4E95E6FC-399E-4C35-BEA7-84A204DA2682}" type="presParOf" srcId="{46F2B16E-6E7B-470D-B188-9A02AB525048}" destId="{C64CE8DC-7316-4E45-8FF4-B8122B648739}" srcOrd="0" destOrd="0" presId="urn:microsoft.com/office/officeart/2005/8/layout/list1"/>
    <dgm:cxn modelId="{99D89B8D-BE2C-4DC2-9CB9-E21016DC1F6E}" type="presParOf" srcId="{46F2B16E-6E7B-470D-B188-9A02AB525048}" destId="{E433BD40-4852-4C20-8D5F-7F5F6C2EC827}" srcOrd="1" destOrd="0" presId="urn:microsoft.com/office/officeart/2005/8/layout/list1"/>
    <dgm:cxn modelId="{B12DD5AB-88D0-4B52-B747-8F4042B533BF}" type="presParOf" srcId="{B655BE85-D652-40D4-874A-22E2DBD0C6CD}" destId="{016EA565-611F-42A8-A3FF-6F874EDF2F8F}" srcOrd="1" destOrd="0" presId="urn:microsoft.com/office/officeart/2005/8/layout/list1"/>
    <dgm:cxn modelId="{5CB15221-5177-42FD-92E5-7962D9A12711}" type="presParOf" srcId="{B655BE85-D652-40D4-874A-22E2DBD0C6CD}" destId="{438B7FF1-703C-4DFB-9A48-305CB729A845}" srcOrd="2" destOrd="0" presId="urn:microsoft.com/office/officeart/2005/8/layout/list1"/>
    <dgm:cxn modelId="{29DC7E1F-61CA-4335-B1E0-F327A947BC22}" type="presParOf" srcId="{B655BE85-D652-40D4-874A-22E2DBD0C6CD}" destId="{198FCD76-5482-4E78-BE5C-F6CDDEB86843}" srcOrd="3" destOrd="0" presId="urn:microsoft.com/office/officeart/2005/8/layout/list1"/>
    <dgm:cxn modelId="{23DD8A36-0547-4CAF-A78D-34A2878DF7AD}" type="presParOf" srcId="{B655BE85-D652-40D4-874A-22E2DBD0C6CD}" destId="{480D0EDE-1818-4AD9-B98A-7EF5511127A5}" srcOrd="4" destOrd="0" presId="urn:microsoft.com/office/officeart/2005/8/layout/list1"/>
    <dgm:cxn modelId="{DB5F37B2-0B64-4FDB-88D5-0B275750A310}" type="presParOf" srcId="{480D0EDE-1818-4AD9-B98A-7EF5511127A5}" destId="{3ABC7E99-4C11-4E52-8F9E-818C6633CAB8}" srcOrd="0" destOrd="0" presId="urn:microsoft.com/office/officeart/2005/8/layout/list1"/>
    <dgm:cxn modelId="{8994077E-3678-4147-9646-04483777220E}" type="presParOf" srcId="{480D0EDE-1818-4AD9-B98A-7EF5511127A5}" destId="{6405F992-5EED-4B0C-8854-8D0DC2EB9C29}" srcOrd="1" destOrd="0" presId="urn:microsoft.com/office/officeart/2005/8/layout/list1"/>
    <dgm:cxn modelId="{AD3693A9-63D1-44A5-BF8B-9FDB0CE7B18D}" type="presParOf" srcId="{B655BE85-D652-40D4-874A-22E2DBD0C6CD}" destId="{CA9D8E8C-8D95-42C0-AA96-5DD8814E9FCD}" srcOrd="5" destOrd="0" presId="urn:microsoft.com/office/officeart/2005/8/layout/list1"/>
    <dgm:cxn modelId="{8A7C9D96-D069-44AB-9ABD-396465A7D7DA}" type="presParOf" srcId="{B655BE85-D652-40D4-874A-22E2DBD0C6CD}" destId="{5BD7E209-9572-48AC-8420-A03C634BEAB3}" srcOrd="6" destOrd="0" presId="urn:microsoft.com/office/officeart/2005/8/layout/list1"/>
    <dgm:cxn modelId="{1744EDED-55E7-466A-B31D-850F19A2B74C}" type="presParOf" srcId="{B655BE85-D652-40D4-874A-22E2DBD0C6CD}" destId="{6CE99BEE-5648-4C10-B6B5-0D5713B2CEB3}" srcOrd="7" destOrd="0" presId="urn:microsoft.com/office/officeart/2005/8/layout/list1"/>
    <dgm:cxn modelId="{B15D81E2-5D65-4FAA-937B-26F1CA02A2C9}" type="presParOf" srcId="{B655BE85-D652-40D4-874A-22E2DBD0C6CD}" destId="{E0DA252C-04CB-4573-A7E4-03491371A168}" srcOrd="8" destOrd="0" presId="urn:microsoft.com/office/officeart/2005/8/layout/list1"/>
    <dgm:cxn modelId="{C890C637-C12C-404C-978A-52515D0A17AC}" type="presParOf" srcId="{E0DA252C-04CB-4573-A7E4-03491371A168}" destId="{134074AB-4A2A-44A9-BCC2-A2F14E12B01E}" srcOrd="0" destOrd="0" presId="urn:microsoft.com/office/officeart/2005/8/layout/list1"/>
    <dgm:cxn modelId="{9B5DE5D6-226C-41CD-A769-C81D95AE5C8C}" type="presParOf" srcId="{E0DA252C-04CB-4573-A7E4-03491371A168}" destId="{0FD0EDA2-624F-40F2-AB4D-495FD20C29B2}" srcOrd="1" destOrd="0" presId="urn:microsoft.com/office/officeart/2005/8/layout/list1"/>
    <dgm:cxn modelId="{F15B13F8-BDD1-41CD-800F-895EE56C4734}" type="presParOf" srcId="{B655BE85-D652-40D4-874A-22E2DBD0C6CD}" destId="{442F5B6F-92FE-4892-8A8E-BEE384D67BE9}" srcOrd="9" destOrd="0" presId="urn:microsoft.com/office/officeart/2005/8/layout/list1"/>
    <dgm:cxn modelId="{07F63C65-137F-44B3-81E5-9C0E28E943B2}" type="presParOf" srcId="{B655BE85-D652-40D4-874A-22E2DBD0C6CD}" destId="{2C47AF98-0000-43BF-85D1-B02A52E0A1A8}" srcOrd="10" destOrd="0" presId="urn:microsoft.com/office/officeart/2005/8/layout/list1"/>
    <dgm:cxn modelId="{55E7DFAB-09E0-4583-8577-421346EB9C40}" type="presParOf" srcId="{B655BE85-D652-40D4-874A-22E2DBD0C6CD}" destId="{BCFCE1AA-E04E-4212-9231-EEDA9E904AD9}" srcOrd="11" destOrd="0" presId="urn:microsoft.com/office/officeart/2005/8/layout/list1"/>
    <dgm:cxn modelId="{BD6D6AFD-63C6-42F5-8BFC-CCBDB41C51AA}" type="presParOf" srcId="{B655BE85-D652-40D4-874A-22E2DBD0C6CD}" destId="{3D1EA90D-F972-40F1-9998-9E1D3FD69234}" srcOrd="12" destOrd="0" presId="urn:microsoft.com/office/officeart/2005/8/layout/list1"/>
    <dgm:cxn modelId="{F62B720D-E650-4834-807B-8B8C2B3D57C1}" type="presParOf" srcId="{3D1EA90D-F972-40F1-9998-9E1D3FD69234}" destId="{523D7E6D-A0BB-4B1B-80E0-5F28981C2FEE}" srcOrd="0" destOrd="0" presId="urn:microsoft.com/office/officeart/2005/8/layout/list1"/>
    <dgm:cxn modelId="{93561738-8E04-42DF-BEF9-C474DC767827}" type="presParOf" srcId="{3D1EA90D-F972-40F1-9998-9E1D3FD69234}" destId="{B761FB2B-FB32-4696-92F2-7B4CEFE4956C}" srcOrd="1" destOrd="0" presId="urn:microsoft.com/office/officeart/2005/8/layout/list1"/>
    <dgm:cxn modelId="{9CA12D39-BC96-4492-A6F5-04BEF4C1B450}" type="presParOf" srcId="{B655BE85-D652-40D4-874A-22E2DBD0C6CD}" destId="{C5E6FD5E-7432-4426-B78B-10B4B99FEFCB}" srcOrd="13" destOrd="0" presId="urn:microsoft.com/office/officeart/2005/8/layout/list1"/>
    <dgm:cxn modelId="{A7F73E72-A429-49CB-A31A-381432653A0B}" type="presParOf" srcId="{B655BE85-D652-40D4-874A-22E2DBD0C6CD}" destId="{6B17F4D8-C366-4900-B12B-03C2F814F07D}" srcOrd="14" destOrd="0" presId="urn:microsoft.com/office/officeart/2005/8/layout/list1"/>
    <dgm:cxn modelId="{345C6435-6887-45DC-87AB-7665EA4136F3}" type="presParOf" srcId="{B655BE85-D652-40D4-874A-22E2DBD0C6CD}" destId="{18F2AB51-94BF-4228-9A7A-B23FA76EC494}" srcOrd="15" destOrd="0" presId="urn:microsoft.com/office/officeart/2005/8/layout/list1"/>
    <dgm:cxn modelId="{8A5CA3EA-FA47-44FE-A937-2D70D8388954}" type="presParOf" srcId="{B655BE85-D652-40D4-874A-22E2DBD0C6CD}" destId="{71B67751-55B3-421A-A3BE-681AE4ED5062}" srcOrd="16" destOrd="0" presId="urn:microsoft.com/office/officeart/2005/8/layout/list1"/>
    <dgm:cxn modelId="{18136B46-3033-40AC-8A17-28FFC3E158CD}" type="presParOf" srcId="{71B67751-55B3-421A-A3BE-681AE4ED5062}" destId="{537B2221-4F4A-4537-968B-271FD5BCE931}" srcOrd="0" destOrd="0" presId="urn:microsoft.com/office/officeart/2005/8/layout/list1"/>
    <dgm:cxn modelId="{025760C6-AC91-470D-8297-B195B5C5F498}" type="presParOf" srcId="{71B67751-55B3-421A-A3BE-681AE4ED5062}" destId="{E45A37A4-1FA4-47E0-ADC1-F6FC0FB7A558}" srcOrd="1" destOrd="0" presId="urn:microsoft.com/office/officeart/2005/8/layout/list1"/>
    <dgm:cxn modelId="{E45454B5-332C-4270-8C94-B6E40DCA7625}" type="presParOf" srcId="{B655BE85-D652-40D4-874A-22E2DBD0C6CD}" destId="{3695D721-6F83-498C-8E0B-897A0B7F4651}" srcOrd="17" destOrd="0" presId="urn:microsoft.com/office/officeart/2005/8/layout/list1"/>
    <dgm:cxn modelId="{A7A1A6A9-1DC3-4D83-874F-122C4316D13B}" type="presParOf" srcId="{B655BE85-D652-40D4-874A-22E2DBD0C6CD}" destId="{0F226695-51D7-46AD-95DD-A6A67B9D1B6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CB865D-DF72-4CC8-8D1E-3C670BE4A88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A4C5519-C0D8-45A8-94B7-270EB652B539}">
      <dgm:prSet phldrT="[Text]" custT="1"/>
      <dgm:spPr/>
      <dgm:t>
        <a:bodyPr/>
        <a:lstStyle/>
        <a:p>
          <a:r>
            <a:rPr lang="en-US" sz="2000" dirty="0"/>
            <a:t>Extracting useful knowledge from data to solve business problems can </a:t>
          </a:r>
          <a:r>
            <a:rPr lang="en-US" sz="2000" b="1" dirty="0"/>
            <a:t>be treated systematically </a:t>
          </a:r>
          <a:r>
            <a:rPr lang="en-US" sz="2000" dirty="0"/>
            <a:t>by following a process with reasonably well-defined stages.</a:t>
          </a:r>
        </a:p>
      </dgm:t>
    </dgm:pt>
    <dgm:pt modelId="{C8311573-271F-43DA-87C1-C11AF6794C18}" type="parTrans" cxnId="{344E284B-4215-4258-9ADE-AF9DEC1286B3}">
      <dgm:prSet/>
      <dgm:spPr/>
      <dgm:t>
        <a:bodyPr/>
        <a:lstStyle/>
        <a:p>
          <a:endParaRPr lang="en-US" sz="2000"/>
        </a:p>
      </dgm:t>
    </dgm:pt>
    <dgm:pt modelId="{C45DD26E-9787-4D2A-971F-50582F3DB8ED}" type="sibTrans" cxnId="{344E284B-4215-4258-9ADE-AF9DEC1286B3}">
      <dgm:prSet/>
      <dgm:spPr/>
      <dgm:t>
        <a:bodyPr/>
        <a:lstStyle/>
        <a:p>
          <a:endParaRPr lang="en-US" sz="2000"/>
        </a:p>
      </dgm:t>
    </dgm:pt>
    <dgm:pt modelId="{D44B8EF7-BA01-44FE-9BAE-A69976F66424}">
      <dgm:prSet phldrT="[Text]" custT="1"/>
      <dgm:spPr/>
      <dgm:t>
        <a:bodyPr/>
        <a:lstStyle/>
        <a:p>
          <a:r>
            <a:rPr lang="en-US" sz="2000" dirty="0"/>
            <a:t>If you look too hard at a set of data, you will find something—but it </a:t>
          </a:r>
          <a:r>
            <a:rPr lang="en-US" sz="2000" b="1" dirty="0"/>
            <a:t>might not generalize </a:t>
          </a:r>
          <a:r>
            <a:rPr lang="en-US" sz="2000" dirty="0"/>
            <a:t>beyond the data you’re looking at.</a:t>
          </a:r>
        </a:p>
      </dgm:t>
    </dgm:pt>
    <dgm:pt modelId="{80807F70-E3E9-434A-8B36-B84D92A93380}" type="parTrans" cxnId="{DAB42CC8-0B80-4428-8030-CEC11D132725}">
      <dgm:prSet/>
      <dgm:spPr/>
      <dgm:t>
        <a:bodyPr/>
        <a:lstStyle/>
        <a:p>
          <a:endParaRPr lang="en-US" sz="2000"/>
        </a:p>
      </dgm:t>
    </dgm:pt>
    <dgm:pt modelId="{A018FE50-2BD2-402F-9341-63750F0130B6}" type="sibTrans" cxnId="{DAB42CC8-0B80-4428-8030-CEC11D132725}">
      <dgm:prSet/>
      <dgm:spPr/>
      <dgm:t>
        <a:bodyPr/>
        <a:lstStyle/>
        <a:p>
          <a:endParaRPr lang="en-US" sz="2000"/>
        </a:p>
      </dgm:t>
    </dgm:pt>
    <dgm:pt modelId="{AEE06D7B-1153-44AC-A78F-A74B10C7EF42}">
      <dgm:prSet custT="1"/>
      <dgm:spPr/>
      <dgm:t>
        <a:bodyPr/>
        <a:lstStyle/>
        <a:p>
          <a:r>
            <a:rPr lang="en-US" sz="2000" dirty="0"/>
            <a:t>From a large mass of data, information technology can be used to find informative </a:t>
          </a:r>
          <a:r>
            <a:rPr lang="en-US" sz="2000" b="1" dirty="0"/>
            <a:t>descriptive attributes </a:t>
          </a:r>
          <a:r>
            <a:rPr lang="en-US" sz="2000" dirty="0"/>
            <a:t>of entities of interest. </a:t>
          </a:r>
        </a:p>
      </dgm:t>
    </dgm:pt>
    <dgm:pt modelId="{24744D50-2E8E-49EE-A3ED-B620CCA436BE}" type="parTrans" cxnId="{7FA0D046-EC22-467D-ADB0-0366F24AFA78}">
      <dgm:prSet/>
      <dgm:spPr/>
      <dgm:t>
        <a:bodyPr/>
        <a:lstStyle/>
        <a:p>
          <a:endParaRPr lang="en-US" sz="2000"/>
        </a:p>
      </dgm:t>
    </dgm:pt>
    <dgm:pt modelId="{ABCCD659-8271-4E26-B44E-205469ECD0B0}" type="sibTrans" cxnId="{7FA0D046-EC22-467D-ADB0-0366F24AFA78}">
      <dgm:prSet/>
      <dgm:spPr/>
      <dgm:t>
        <a:bodyPr/>
        <a:lstStyle/>
        <a:p>
          <a:endParaRPr lang="en-US" sz="2000"/>
        </a:p>
      </dgm:t>
    </dgm:pt>
    <dgm:pt modelId="{09EDBE6F-0365-47EA-8CD5-4902C6878B93}">
      <dgm:prSet phldrT="[Text]" custT="1"/>
      <dgm:spPr/>
      <dgm:t>
        <a:bodyPr/>
        <a:lstStyle/>
        <a:p>
          <a:r>
            <a:rPr lang="en-US" sz="2000" dirty="0"/>
            <a:t>Formulating data mining solutions and evaluating the results involves thinking </a:t>
          </a:r>
          <a:r>
            <a:rPr lang="en-US" sz="2000" b="1" dirty="0"/>
            <a:t>carefully about the context </a:t>
          </a:r>
          <a:r>
            <a:rPr lang="en-US" sz="2000" dirty="0"/>
            <a:t>in which they will be used. </a:t>
          </a:r>
        </a:p>
      </dgm:t>
    </dgm:pt>
    <dgm:pt modelId="{F8D4205E-30AA-4884-B1C0-4427C3A57826}" type="parTrans" cxnId="{17F69D26-9286-483A-8E96-F70BCBA82F9A}">
      <dgm:prSet/>
      <dgm:spPr/>
      <dgm:t>
        <a:bodyPr/>
        <a:lstStyle/>
        <a:p>
          <a:endParaRPr lang="en-US" sz="2000"/>
        </a:p>
      </dgm:t>
    </dgm:pt>
    <dgm:pt modelId="{D6F6ACF5-450D-43FC-BE7F-37CCF80B191C}" type="sibTrans" cxnId="{17F69D26-9286-483A-8E96-F70BCBA82F9A}">
      <dgm:prSet/>
      <dgm:spPr/>
      <dgm:t>
        <a:bodyPr/>
        <a:lstStyle/>
        <a:p>
          <a:endParaRPr lang="en-US" sz="2000"/>
        </a:p>
      </dgm:t>
    </dgm:pt>
    <dgm:pt modelId="{31C98E0A-23BF-4E99-9C0D-38EE33AE8B3C}" type="pres">
      <dgm:prSet presAssocID="{A6CB865D-DF72-4CC8-8D1E-3C670BE4A88C}" presName="linear" presStyleCnt="0">
        <dgm:presLayoutVars>
          <dgm:dir/>
          <dgm:animLvl val="lvl"/>
          <dgm:resizeHandles val="exact"/>
        </dgm:presLayoutVars>
      </dgm:prSet>
      <dgm:spPr/>
      <dgm:t>
        <a:bodyPr/>
        <a:lstStyle/>
        <a:p>
          <a:endParaRPr lang="en-US"/>
        </a:p>
      </dgm:t>
    </dgm:pt>
    <dgm:pt modelId="{E979FC5D-3803-46C4-8C63-09866A0FDEDE}" type="pres">
      <dgm:prSet presAssocID="{2A4C5519-C0D8-45A8-94B7-270EB652B539}" presName="parentLin" presStyleCnt="0"/>
      <dgm:spPr/>
    </dgm:pt>
    <dgm:pt modelId="{C0871FB1-DCCB-46E6-A0BB-BF732F04F96B}" type="pres">
      <dgm:prSet presAssocID="{2A4C5519-C0D8-45A8-94B7-270EB652B539}" presName="parentLeftMargin" presStyleLbl="node1" presStyleIdx="0" presStyleCnt="4"/>
      <dgm:spPr/>
      <dgm:t>
        <a:bodyPr/>
        <a:lstStyle/>
        <a:p>
          <a:endParaRPr lang="en-US"/>
        </a:p>
      </dgm:t>
    </dgm:pt>
    <dgm:pt modelId="{0F2F138E-111C-4EB9-8053-192901E056DD}" type="pres">
      <dgm:prSet presAssocID="{2A4C5519-C0D8-45A8-94B7-270EB652B539}" presName="parentText" presStyleLbl="node1" presStyleIdx="0" presStyleCnt="4">
        <dgm:presLayoutVars>
          <dgm:chMax val="0"/>
          <dgm:bulletEnabled val="1"/>
        </dgm:presLayoutVars>
      </dgm:prSet>
      <dgm:spPr/>
      <dgm:t>
        <a:bodyPr/>
        <a:lstStyle/>
        <a:p>
          <a:endParaRPr lang="en-US"/>
        </a:p>
      </dgm:t>
    </dgm:pt>
    <dgm:pt modelId="{07C6508B-5193-4D11-8E5E-9411AF879F2B}" type="pres">
      <dgm:prSet presAssocID="{2A4C5519-C0D8-45A8-94B7-270EB652B539}" presName="negativeSpace" presStyleCnt="0"/>
      <dgm:spPr/>
    </dgm:pt>
    <dgm:pt modelId="{25E12067-5870-485F-A7EF-F204241F755E}" type="pres">
      <dgm:prSet presAssocID="{2A4C5519-C0D8-45A8-94B7-270EB652B539}" presName="childText" presStyleLbl="conFgAcc1" presStyleIdx="0" presStyleCnt="4">
        <dgm:presLayoutVars>
          <dgm:bulletEnabled val="1"/>
        </dgm:presLayoutVars>
      </dgm:prSet>
      <dgm:spPr>
        <a:blipFill rotWithShape="0">
          <a:blip xmlns:r="http://schemas.openxmlformats.org/officeDocument/2006/relationships" r:embed="rId1"/>
          <a:stretch>
            <a:fillRect/>
          </a:stretch>
        </a:blipFill>
      </dgm:spPr>
    </dgm:pt>
    <dgm:pt modelId="{C935B92E-6B7D-4142-83FD-46C64D3651A1}" type="pres">
      <dgm:prSet presAssocID="{C45DD26E-9787-4D2A-971F-50582F3DB8ED}" presName="spaceBetweenRectangles" presStyleCnt="0"/>
      <dgm:spPr/>
    </dgm:pt>
    <dgm:pt modelId="{ECDDD2CC-1821-4D9A-857F-C0D2C005F936}" type="pres">
      <dgm:prSet presAssocID="{AEE06D7B-1153-44AC-A78F-A74B10C7EF42}" presName="parentLin" presStyleCnt="0"/>
      <dgm:spPr/>
    </dgm:pt>
    <dgm:pt modelId="{89743B81-C0A9-4B4D-86B2-806CE86169DC}" type="pres">
      <dgm:prSet presAssocID="{AEE06D7B-1153-44AC-A78F-A74B10C7EF42}" presName="parentLeftMargin" presStyleLbl="node1" presStyleIdx="0" presStyleCnt="4"/>
      <dgm:spPr/>
      <dgm:t>
        <a:bodyPr/>
        <a:lstStyle/>
        <a:p>
          <a:endParaRPr lang="en-US"/>
        </a:p>
      </dgm:t>
    </dgm:pt>
    <dgm:pt modelId="{BA54EB99-2D30-4831-870F-F2321C88EAC4}" type="pres">
      <dgm:prSet presAssocID="{AEE06D7B-1153-44AC-A78F-A74B10C7EF42}" presName="parentText" presStyleLbl="node1" presStyleIdx="1" presStyleCnt="4">
        <dgm:presLayoutVars>
          <dgm:chMax val="0"/>
          <dgm:bulletEnabled val="1"/>
        </dgm:presLayoutVars>
      </dgm:prSet>
      <dgm:spPr/>
      <dgm:t>
        <a:bodyPr/>
        <a:lstStyle/>
        <a:p>
          <a:endParaRPr lang="en-US"/>
        </a:p>
      </dgm:t>
    </dgm:pt>
    <dgm:pt modelId="{E9F3FF5C-C18D-40B3-9983-140D9F4609DF}" type="pres">
      <dgm:prSet presAssocID="{AEE06D7B-1153-44AC-A78F-A74B10C7EF42}" presName="negativeSpace" presStyleCnt="0"/>
      <dgm:spPr/>
    </dgm:pt>
    <dgm:pt modelId="{DD8F71C2-6F18-4E93-9C55-7168A8DC25EB}" type="pres">
      <dgm:prSet presAssocID="{AEE06D7B-1153-44AC-A78F-A74B10C7EF42}" presName="childText" presStyleLbl="conFgAcc1" presStyleIdx="1" presStyleCnt="4">
        <dgm:presLayoutVars>
          <dgm:bulletEnabled val="1"/>
        </dgm:presLayoutVars>
      </dgm:prSet>
      <dgm:spPr/>
    </dgm:pt>
    <dgm:pt modelId="{124BD192-4CD5-46FD-9ED1-AAC426764AF5}" type="pres">
      <dgm:prSet presAssocID="{ABCCD659-8271-4E26-B44E-205469ECD0B0}" presName="spaceBetweenRectangles" presStyleCnt="0"/>
      <dgm:spPr/>
    </dgm:pt>
    <dgm:pt modelId="{1B18683D-E82E-45D7-9EDF-3CC9D6898926}" type="pres">
      <dgm:prSet presAssocID="{D44B8EF7-BA01-44FE-9BAE-A69976F66424}" presName="parentLin" presStyleCnt="0"/>
      <dgm:spPr/>
    </dgm:pt>
    <dgm:pt modelId="{341A832E-BDB0-4D16-93E2-7235027C6417}" type="pres">
      <dgm:prSet presAssocID="{D44B8EF7-BA01-44FE-9BAE-A69976F66424}" presName="parentLeftMargin" presStyleLbl="node1" presStyleIdx="1" presStyleCnt="4"/>
      <dgm:spPr/>
      <dgm:t>
        <a:bodyPr/>
        <a:lstStyle/>
        <a:p>
          <a:endParaRPr lang="en-US"/>
        </a:p>
      </dgm:t>
    </dgm:pt>
    <dgm:pt modelId="{138070BD-BD45-4118-AA5D-3EF6C7C541F6}" type="pres">
      <dgm:prSet presAssocID="{D44B8EF7-BA01-44FE-9BAE-A69976F66424}" presName="parentText" presStyleLbl="node1" presStyleIdx="2" presStyleCnt="4">
        <dgm:presLayoutVars>
          <dgm:chMax val="0"/>
          <dgm:bulletEnabled val="1"/>
        </dgm:presLayoutVars>
      </dgm:prSet>
      <dgm:spPr/>
      <dgm:t>
        <a:bodyPr/>
        <a:lstStyle/>
        <a:p>
          <a:endParaRPr lang="en-US"/>
        </a:p>
      </dgm:t>
    </dgm:pt>
    <dgm:pt modelId="{C27BFC40-C594-48E9-80C1-6C19C9357BD6}" type="pres">
      <dgm:prSet presAssocID="{D44B8EF7-BA01-44FE-9BAE-A69976F66424}" presName="negativeSpace" presStyleCnt="0"/>
      <dgm:spPr/>
    </dgm:pt>
    <dgm:pt modelId="{B31DEF84-9E7B-4BFF-BCFB-C554CCA71B9D}" type="pres">
      <dgm:prSet presAssocID="{D44B8EF7-BA01-44FE-9BAE-A69976F66424}" presName="childText" presStyleLbl="conFgAcc1" presStyleIdx="2" presStyleCnt="4">
        <dgm:presLayoutVars>
          <dgm:bulletEnabled val="1"/>
        </dgm:presLayoutVars>
      </dgm:prSet>
      <dgm:spPr/>
    </dgm:pt>
    <dgm:pt modelId="{272C8DFC-750D-4432-9F33-CC2C28405304}" type="pres">
      <dgm:prSet presAssocID="{A018FE50-2BD2-402F-9341-63750F0130B6}" presName="spaceBetweenRectangles" presStyleCnt="0"/>
      <dgm:spPr/>
    </dgm:pt>
    <dgm:pt modelId="{1AE31658-E617-4DD6-9460-BA1E4D8F765C}" type="pres">
      <dgm:prSet presAssocID="{09EDBE6F-0365-47EA-8CD5-4902C6878B93}" presName="parentLin" presStyleCnt="0"/>
      <dgm:spPr/>
    </dgm:pt>
    <dgm:pt modelId="{746D27C6-EF0D-4B8E-BD3E-88C422E242B1}" type="pres">
      <dgm:prSet presAssocID="{09EDBE6F-0365-47EA-8CD5-4902C6878B93}" presName="parentLeftMargin" presStyleLbl="node1" presStyleIdx="2" presStyleCnt="4"/>
      <dgm:spPr/>
      <dgm:t>
        <a:bodyPr/>
        <a:lstStyle/>
        <a:p>
          <a:endParaRPr lang="en-US"/>
        </a:p>
      </dgm:t>
    </dgm:pt>
    <dgm:pt modelId="{FC3F804B-F480-42F6-BDDC-ED2081BD3BF0}" type="pres">
      <dgm:prSet presAssocID="{09EDBE6F-0365-47EA-8CD5-4902C6878B93}" presName="parentText" presStyleLbl="node1" presStyleIdx="3" presStyleCnt="4">
        <dgm:presLayoutVars>
          <dgm:chMax val="0"/>
          <dgm:bulletEnabled val="1"/>
        </dgm:presLayoutVars>
      </dgm:prSet>
      <dgm:spPr/>
      <dgm:t>
        <a:bodyPr/>
        <a:lstStyle/>
        <a:p>
          <a:endParaRPr lang="en-US"/>
        </a:p>
      </dgm:t>
    </dgm:pt>
    <dgm:pt modelId="{DAAE8D20-587A-4E86-BAC2-E3B91968ECF1}" type="pres">
      <dgm:prSet presAssocID="{09EDBE6F-0365-47EA-8CD5-4902C6878B93}" presName="negativeSpace" presStyleCnt="0"/>
      <dgm:spPr/>
    </dgm:pt>
    <dgm:pt modelId="{5F2DCF92-EB37-4FBC-9720-B5C5BD4BE7A4}" type="pres">
      <dgm:prSet presAssocID="{09EDBE6F-0365-47EA-8CD5-4902C6878B93}" presName="childText" presStyleLbl="conFgAcc1" presStyleIdx="3" presStyleCnt="4">
        <dgm:presLayoutVars>
          <dgm:bulletEnabled val="1"/>
        </dgm:presLayoutVars>
      </dgm:prSet>
      <dgm:spPr/>
    </dgm:pt>
  </dgm:ptLst>
  <dgm:cxnLst>
    <dgm:cxn modelId="{C9FE81CD-82DF-4277-AC17-F0AC6D9F36C8}" type="presOf" srcId="{09EDBE6F-0365-47EA-8CD5-4902C6878B93}" destId="{746D27C6-EF0D-4B8E-BD3E-88C422E242B1}" srcOrd="0" destOrd="0" presId="urn:microsoft.com/office/officeart/2005/8/layout/list1"/>
    <dgm:cxn modelId="{D2060854-AE3C-414B-937F-9EC79BCA043C}" type="presOf" srcId="{A6CB865D-DF72-4CC8-8D1E-3C670BE4A88C}" destId="{31C98E0A-23BF-4E99-9C0D-38EE33AE8B3C}" srcOrd="0" destOrd="0" presId="urn:microsoft.com/office/officeart/2005/8/layout/list1"/>
    <dgm:cxn modelId="{17F69D26-9286-483A-8E96-F70BCBA82F9A}" srcId="{A6CB865D-DF72-4CC8-8D1E-3C670BE4A88C}" destId="{09EDBE6F-0365-47EA-8CD5-4902C6878B93}" srcOrd="3" destOrd="0" parTransId="{F8D4205E-30AA-4884-B1C0-4427C3A57826}" sibTransId="{D6F6ACF5-450D-43FC-BE7F-37CCF80B191C}"/>
    <dgm:cxn modelId="{7FA0D046-EC22-467D-ADB0-0366F24AFA78}" srcId="{A6CB865D-DF72-4CC8-8D1E-3C670BE4A88C}" destId="{AEE06D7B-1153-44AC-A78F-A74B10C7EF42}" srcOrd="1" destOrd="0" parTransId="{24744D50-2E8E-49EE-A3ED-B620CCA436BE}" sibTransId="{ABCCD659-8271-4E26-B44E-205469ECD0B0}"/>
    <dgm:cxn modelId="{8FCB073B-1B51-4ED3-8DC2-F815D5E2D372}" type="presOf" srcId="{D44B8EF7-BA01-44FE-9BAE-A69976F66424}" destId="{341A832E-BDB0-4D16-93E2-7235027C6417}" srcOrd="0" destOrd="0" presId="urn:microsoft.com/office/officeart/2005/8/layout/list1"/>
    <dgm:cxn modelId="{344E284B-4215-4258-9ADE-AF9DEC1286B3}" srcId="{A6CB865D-DF72-4CC8-8D1E-3C670BE4A88C}" destId="{2A4C5519-C0D8-45A8-94B7-270EB652B539}" srcOrd="0" destOrd="0" parTransId="{C8311573-271F-43DA-87C1-C11AF6794C18}" sibTransId="{C45DD26E-9787-4D2A-971F-50582F3DB8ED}"/>
    <dgm:cxn modelId="{3A84ADD9-CC04-4B85-92A5-884066E653E0}" type="presOf" srcId="{D44B8EF7-BA01-44FE-9BAE-A69976F66424}" destId="{138070BD-BD45-4118-AA5D-3EF6C7C541F6}" srcOrd="1" destOrd="0" presId="urn:microsoft.com/office/officeart/2005/8/layout/list1"/>
    <dgm:cxn modelId="{FFA5CE08-A770-4D21-BE9D-7A8AB39972B8}" type="presOf" srcId="{2A4C5519-C0D8-45A8-94B7-270EB652B539}" destId="{C0871FB1-DCCB-46E6-A0BB-BF732F04F96B}" srcOrd="0" destOrd="0" presId="urn:microsoft.com/office/officeart/2005/8/layout/list1"/>
    <dgm:cxn modelId="{7FB54AD3-D0A6-45C4-AA02-09F7A7F7FD35}" type="presOf" srcId="{AEE06D7B-1153-44AC-A78F-A74B10C7EF42}" destId="{89743B81-C0A9-4B4D-86B2-806CE86169DC}" srcOrd="0" destOrd="0" presId="urn:microsoft.com/office/officeart/2005/8/layout/list1"/>
    <dgm:cxn modelId="{DA0AEC37-15C9-4384-BCA6-C0ABB19B281B}" type="presOf" srcId="{2A4C5519-C0D8-45A8-94B7-270EB652B539}" destId="{0F2F138E-111C-4EB9-8053-192901E056DD}" srcOrd="1" destOrd="0" presId="urn:microsoft.com/office/officeart/2005/8/layout/list1"/>
    <dgm:cxn modelId="{878CECD0-EAE8-4011-BB17-D16DE76A764B}" type="presOf" srcId="{AEE06D7B-1153-44AC-A78F-A74B10C7EF42}" destId="{BA54EB99-2D30-4831-870F-F2321C88EAC4}" srcOrd="1" destOrd="0" presId="urn:microsoft.com/office/officeart/2005/8/layout/list1"/>
    <dgm:cxn modelId="{DAB42CC8-0B80-4428-8030-CEC11D132725}" srcId="{A6CB865D-DF72-4CC8-8D1E-3C670BE4A88C}" destId="{D44B8EF7-BA01-44FE-9BAE-A69976F66424}" srcOrd="2" destOrd="0" parTransId="{80807F70-E3E9-434A-8B36-B84D92A93380}" sibTransId="{A018FE50-2BD2-402F-9341-63750F0130B6}"/>
    <dgm:cxn modelId="{8768E552-1719-44BA-8229-649542E200B9}" type="presOf" srcId="{09EDBE6F-0365-47EA-8CD5-4902C6878B93}" destId="{FC3F804B-F480-42F6-BDDC-ED2081BD3BF0}" srcOrd="1" destOrd="0" presId="urn:microsoft.com/office/officeart/2005/8/layout/list1"/>
    <dgm:cxn modelId="{1D28FB69-1484-4F33-AE19-245D04B00946}" type="presParOf" srcId="{31C98E0A-23BF-4E99-9C0D-38EE33AE8B3C}" destId="{E979FC5D-3803-46C4-8C63-09866A0FDEDE}" srcOrd="0" destOrd="0" presId="urn:microsoft.com/office/officeart/2005/8/layout/list1"/>
    <dgm:cxn modelId="{DC0BE78C-CE72-4159-94BD-C41AB97DA04D}" type="presParOf" srcId="{E979FC5D-3803-46C4-8C63-09866A0FDEDE}" destId="{C0871FB1-DCCB-46E6-A0BB-BF732F04F96B}" srcOrd="0" destOrd="0" presId="urn:microsoft.com/office/officeart/2005/8/layout/list1"/>
    <dgm:cxn modelId="{7E647B78-D5F3-4C4E-9A26-9F3F2A01E64E}" type="presParOf" srcId="{E979FC5D-3803-46C4-8C63-09866A0FDEDE}" destId="{0F2F138E-111C-4EB9-8053-192901E056DD}" srcOrd="1" destOrd="0" presId="urn:microsoft.com/office/officeart/2005/8/layout/list1"/>
    <dgm:cxn modelId="{DF94F8B8-C29C-454D-A82C-1D84981556CA}" type="presParOf" srcId="{31C98E0A-23BF-4E99-9C0D-38EE33AE8B3C}" destId="{07C6508B-5193-4D11-8E5E-9411AF879F2B}" srcOrd="1" destOrd="0" presId="urn:microsoft.com/office/officeart/2005/8/layout/list1"/>
    <dgm:cxn modelId="{DE598387-B5EE-48B6-AFC6-877ED5DDB8C3}" type="presParOf" srcId="{31C98E0A-23BF-4E99-9C0D-38EE33AE8B3C}" destId="{25E12067-5870-485F-A7EF-F204241F755E}" srcOrd="2" destOrd="0" presId="urn:microsoft.com/office/officeart/2005/8/layout/list1"/>
    <dgm:cxn modelId="{35E10865-B53A-433E-9FD8-86BFA12D9696}" type="presParOf" srcId="{31C98E0A-23BF-4E99-9C0D-38EE33AE8B3C}" destId="{C935B92E-6B7D-4142-83FD-46C64D3651A1}" srcOrd="3" destOrd="0" presId="urn:microsoft.com/office/officeart/2005/8/layout/list1"/>
    <dgm:cxn modelId="{E13C14F1-7DFC-42AA-8592-A25137CD55F5}" type="presParOf" srcId="{31C98E0A-23BF-4E99-9C0D-38EE33AE8B3C}" destId="{ECDDD2CC-1821-4D9A-857F-C0D2C005F936}" srcOrd="4" destOrd="0" presId="urn:microsoft.com/office/officeart/2005/8/layout/list1"/>
    <dgm:cxn modelId="{A9CA4F69-0ED8-449F-845E-0C202E4C0D45}" type="presParOf" srcId="{ECDDD2CC-1821-4D9A-857F-C0D2C005F936}" destId="{89743B81-C0A9-4B4D-86B2-806CE86169DC}" srcOrd="0" destOrd="0" presId="urn:microsoft.com/office/officeart/2005/8/layout/list1"/>
    <dgm:cxn modelId="{1ABFB792-271A-4913-A000-B3EACBC76AA3}" type="presParOf" srcId="{ECDDD2CC-1821-4D9A-857F-C0D2C005F936}" destId="{BA54EB99-2D30-4831-870F-F2321C88EAC4}" srcOrd="1" destOrd="0" presId="urn:microsoft.com/office/officeart/2005/8/layout/list1"/>
    <dgm:cxn modelId="{7E177A2E-82F2-4449-9789-C6CB56296185}" type="presParOf" srcId="{31C98E0A-23BF-4E99-9C0D-38EE33AE8B3C}" destId="{E9F3FF5C-C18D-40B3-9983-140D9F4609DF}" srcOrd="5" destOrd="0" presId="urn:microsoft.com/office/officeart/2005/8/layout/list1"/>
    <dgm:cxn modelId="{A860CD02-29E2-4458-873A-CBC8FA10EF35}" type="presParOf" srcId="{31C98E0A-23BF-4E99-9C0D-38EE33AE8B3C}" destId="{DD8F71C2-6F18-4E93-9C55-7168A8DC25EB}" srcOrd="6" destOrd="0" presId="urn:microsoft.com/office/officeart/2005/8/layout/list1"/>
    <dgm:cxn modelId="{96852918-8395-442A-BC8E-8EB064B2C175}" type="presParOf" srcId="{31C98E0A-23BF-4E99-9C0D-38EE33AE8B3C}" destId="{124BD192-4CD5-46FD-9ED1-AAC426764AF5}" srcOrd="7" destOrd="0" presId="urn:microsoft.com/office/officeart/2005/8/layout/list1"/>
    <dgm:cxn modelId="{876AF166-AF9F-44F2-A8C1-9DA47EA681F5}" type="presParOf" srcId="{31C98E0A-23BF-4E99-9C0D-38EE33AE8B3C}" destId="{1B18683D-E82E-45D7-9EDF-3CC9D6898926}" srcOrd="8" destOrd="0" presId="urn:microsoft.com/office/officeart/2005/8/layout/list1"/>
    <dgm:cxn modelId="{8BB34A64-3CD2-4E7A-B16E-E2976BFEC446}" type="presParOf" srcId="{1B18683D-E82E-45D7-9EDF-3CC9D6898926}" destId="{341A832E-BDB0-4D16-93E2-7235027C6417}" srcOrd="0" destOrd="0" presId="urn:microsoft.com/office/officeart/2005/8/layout/list1"/>
    <dgm:cxn modelId="{2F40C8E4-AF63-49E9-98B9-95747B22BBBE}" type="presParOf" srcId="{1B18683D-E82E-45D7-9EDF-3CC9D6898926}" destId="{138070BD-BD45-4118-AA5D-3EF6C7C541F6}" srcOrd="1" destOrd="0" presId="urn:microsoft.com/office/officeart/2005/8/layout/list1"/>
    <dgm:cxn modelId="{3C3AD6B6-3A1F-4732-9569-C3E0A124DB04}" type="presParOf" srcId="{31C98E0A-23BF-4E99-9C0D-38EE33AE8B3C}" destId="{C27BFC40-C594-48E9-80C1-6C19C9357BD6}" srcOrd="9" destOrd="0" presId="urn:microsoft.com/office/officeart/2005/8/layout/list1"/>
    <dgm:cxn modelId="{CAF43605-6E25-410D-A738-90DA34BD3527}" type="presParOf" srcId="{31C98E0A-23BF-4E99-9C0D-38EE33AE8B3C}" destId="{B31DEF84-9E7B-4BFF-BCFB-C554CCA71B9D}" srcOrd="10" destOrd="0" presId="urn:microsoft.com/office/officeart/2005/8/layout/list1"/>
    <dgm:cxn modelId="{15049D9F-F5A4-4ACC-83E0-ADABE0D0CB8F}" type="presParOf" srcId="{31C98E0A-23BF-4E99-9C0D-38EE33AE8B3C}" destId="{272C8DFC-750D-4432-9F33-CC2C28405304}" srcOrd="11" destOrd="0" presId="urn:microsoft.com/office/officeart/2005/8/layout/list1"/>
    <dgm:cxn modelId="{FA8AC1FE-B2F2-4124-8F65-F29DBB2D3E2D}" type="presParOf" srcId="{31C98E0A-23BF-4E99-9C0D-38EE33AE8B3C}" destId="{1AE31658-E617-4DD6-9460-BA1E4D8F765C}" srcOrd="12" destOrd="0" presId="urn:microsoft.com/office/officeart/2005/8/layout/list1"/>
    <dgm:cxn modelId="{20B2C3ED-A1C2-40FE-9EED-6EB71F741CF7}" type="presParOf" srcId="{1AE31658-E617-4DD6-9460-BA1E4D8F765C}" destId="{746D27C6-EF0D-4B8E-BD3E-88C422E242B1}" srcOrd="0" destOrd="0" presId="urn:microsoft.com/office/officeart/2005/8/layout/list1"/>
    <dgm:cxn modelId="{F7331774-9D28-4E79-92C5-22550E95DF8D}" type="presParOf" srcId="{1AE31658-E617-4DD6-9460-BA1E4D8F765C}" destId="{FC3F804B-F480-42F6-BDDC-ED2081BD3BF0}" srcOrd="1" destOrd="0" presId="urn:microsoft.com/office/officeart/2005/8/layout/list1"/>
    <dgm:cxn modelId="{95D5A9E0-E1D5-47C8-B1D1-3B90ABD88949}" type="presParOf" srcId="{31C98E0A-23BF-4E99-9C0D-38EE33AE8B3C}" destId="{DAAE8D20-587A-4E86-BAC2-E3B91968ECF1}" srcOrd="13" destOrd="0" presId="urn:microsoft.com/office/officeart/2005/8/layout/list1"/>
    <dgm:cxn modelId="{2F7D2823-001D-471B-9030-936D1460FC7C}" type="presParOf" srcId="{31C98E0A-23BF-4E99-9C0D-38EE33AE8B3C}" destId="{5F2DCF92-EB37-4FBC-9720-B5C5BD4BE7A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D32E5-F2F9-4FC3-970C-6CFE51F8FBA8}">
      <dsp:nvSpPr>
        <dsp:cNvPr id="0" name=""/>
        <dsp:cNvSpPr/>
      </dsp:nvSpPr>
      <dsp:spPr>
        <a:xfrm>
          <a:off x="0" y="9369"/>
          <a:ext cx="10515600" cy="13911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l" defTabSz="2578100">
            <a:lnSpc>
              <a:spcPct val="90000"/>
            </a:lnSpc>
            <a:spcBef>
              <a:spcPct val="0"/>
            </a:spcBef>
            <a:spcAft>
              <a:spcPct val="35000"/>
            </a:spcAft>
          </a:pPr>
          <a:r>
            <a:rPr lang="en-US" sz="5800" kern="1200" dirty="0"/>
            <a:t>Business Analytics</a:t>
          </a:r>
        </a:p>
      </dsp:txBody>
      <dsp:txXfrm>
        <a:off x="67909" y="77278"/>
        <a:ext cx="10379782" cy="1255312"/>
      </dsp:txXfrm>
    </dsp:sp>
    <dsp:sp modelId="{4E314416-93DB-49DF-AE42-B280E5E8E883}">
      <dsp:nvSpPr>
        <dsp:cNvPr id="0" name=""/>
        <dsp:cNvSpPr/>
      </dsp:nvSpPr>
      <dsp:spPr>
        <a:xfrm>
          <a:off x="0" y="1400499"/>
          <a:ext cx="10515600" cy="2941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73660" rIns="412496" bIns="73660" numCol="1" spcCol="1270" anchor="t" anchorCtr="0">
          <a:noAutofit/>
        </a:bodyPr>
        <a:lstStyle/>
        <a:p>
          <a:pPr marL="285750" lvl="1" indent="-285750" algn="l" defTabSz="2000250">
            <a:lnSpc>
              <a:spcPct val="90000"/>
            </a:lnSpc>
            <a:spcBef>
              <a:spcPct val="0"/>
            </a:spcBef>
            <a:spcAft>
              <a:spcPct val="20000"/>
            </a:spcAft>
            <a:buChar char="•"/>
          </a:pPr>
          <a:r>
            <a:rPr lang="en-US" sz="4500" kern="1200" dirty="0"/>
            <a:t>Business Analytics: Data Science for Business</a:t>
          </a:r>
        </a:p>
        <a:p>
          <a:pPr marL="285750" lvl="1" indent="-285750" algn="l" defTabSz="2000250">
            <a:lnSpc>
              <a:spcPct val="90000"/>
            </a:lnSpc>
            <a:spcBef>
              <a:spcPct val="0"/>
            </a:spcBef>
            <a:spcAft>
              <a:spcPct val="20000"/>
            </a:spcAft>
            <a:buChar char="•"/>
          </a:pPr>
          <a:r>
            <a:rPr lang="en-US" sz="4500" kern="1200" dirty="0"/>
            <a:t>Data Analytical Thinking</a:t>
          </a:r>
        </a:p>
        <a:p>
          <a:pPr marL="285750" lvl="1" indent="-285750" algn="l" defTabSz="2000250">
            <a:lnSpc>
              <a:spcPct val="90000"/>
            </a:lnSpc>
            <a:spcBef>
              <a:spcPct val="0"/>
            </a:spcBef>
            <a:spcAft>
              <a:spcPct val="20000"/>
            </a:spcAft>
            <a:buChar char="•"/>
          </a:pPr>
          <a:r>
            <a:rPr lang="en-US" sz="4500" kern="1200" dirty="0"/>
            <a:t>Fundamental Knowledge</a:t>
          </a:r>
        </a:p>
      </dsp:txBody>
      <dsp:txXfrm>
        <a:off x="0" y="1400499"/>
        <a:ext cx="10515600" cy="2941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B7FF1-703C-4DFB-9A48-305CB729A845}">
      <dsp:nvSpPr>
        <dsp:cNvPr id="0" name=""/>
        <dsp:cNvSpPr/>
      </dsp:nvSpPr>
      <dsp:spPr>
        <a:xfrm>
          <a:off x="0" y="352809"/>
          <a:ext cx="10515600"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33BD40-4852-4C20-8D5F-7F5F6C2EC827}">
      <dsp:nvSpPr>
        <dsp:cNvPr id="0" name=""/>
        <dsp:cNvSpPr/>
      </dsp:nvSpPr>
      <dsp:spPr>
        <a:xfrm>
          <a:off x="525780" y="72369"/>
          <a:ext cx="7360920"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kern="1200" dirty="0"/>
            <a:t>Introduction to Data Mining</a:t>
          </a:r>
        </a:p>
      </dsp:txBody>
      <dsp:txXfrm>
        <a:off x="553160" y="99749"/>
        <a:ext cx="7306160" cy="506120"/>
      </dsp:txXfrm>
    </dsp:sp>
    <dsp:sp modelId="{5BD7E209-9572-48AC-8420-A03C634BEAB3}">
      <dsp:nvSpPr>
        <dsp:cNvPr id="0" name=""/>
        <dsp:cNvSpPr/>
      </dsp:nvSpPr>
      <dsp:spPr>
        <a:xfrm>
          <a:off x="0" y="1214649"/>
          <a:ext cx="10515600" cy="478800"/>
        </a:xfrm>
        <a:prstGeom prst="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05F992-5EED-4B0C-8854-8D0DC2EB9C29}">
      <dsp:nvSpPr>
        <dsp:cNvPr id="0" name=""/>
        <dsp:cNvSpPr/>
      </dsp:nvSpPr>
      <dsp:spPr>
        <a:xfrm>
          <a:off x="525780" y="934209"/>
          <a:ext cx="7360920" cy="560880"/>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kern="1200" dirty="0"/>
            <a:t>Business Understanding, Data Understanding, Data Preparation</a:t>
          </a:r>
        </a:p>
      </dsp:txBody>
      <dsp:txXfrm>
        <a:off x="553160" y="961589"/>
        <a:ext cx="7306160" cy="506120"/>
      </dsp:txXfrm>
    </dsp:sp>
    <dsp:sp modelId="{2C47AF98-0000-43BF-85D1-B02A52E0A1A8}">
      <dsp:nvSpPr>
        <dsp:cNvPr id="0" name=""/>
        <dsp:cNvSpPr/>
      </dsp:nvSpPr>
      <dsp:spPr>
        <a:xfrm>
          <a:off x="0" y="2076489"/>
          <a:ext cx="10515600" cy="4788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0EDA2-624F-40F2-AB4D-495FD20C29B2}">
      <dsp:nvSpPr>
        <dsp:cNvPr id="0" name=""/>
        <dsp:cNvSpPr/>
      </dsp:nvSpPr>
      <dsp:spPr>
        <a:xfrm>
          <a:off x="525780" y="1796049"/>
          <a:ext cx="7360920" cy="560880"/>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kern="1200" dirty="0"/>
            <a:t>Modelling</a:t>
          </a:r>
        </a:p>
      </dsp:txBody>
      <dsp:txXfrm>
        <a:off x="553160" y="1823429"/>
        <a:ext cx="7306160" cy="506120"/>
      </dsp:txXfrm>
    </dsp:sp>
    <dsp:sp modelId="{6B17F4D8-C366-4900-B12B-03C2F814F07D}">
      <dsp:nvSpPr>
        <dsp:cNvPr id="0" name=""/>
        <dsp:cNvSpPr/>
      </dsp:nvSpPr>
      <dsp:spPr>
        <a:xfrm>
          <a:off x="0" y="2938329"/>
          <a:ext cx="10515600" cy="478800"/>
        </a:xfrm>
        <a:prstGeom prst="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1FB2B-FB32-4696-92F2-7B4CEFE4956C}">
      <dsp:nvSpPr>
        <dsp:cNvPr id="0" name=""/>
        <dsp:cNvSpPr/>
      </dsp:nvSpPr>
      <dsp:spPr>
        <a:xfrm>
          <a:off x="525780" y="2657889"/>
          <a:ext cx="7360920" cy="560880"/>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kern="1200" dirty="0"/>
            <a:t>Evaluation</a:t>
          </a:r>
        </a:p>
      </dsp:txBody>
      <dsp:txXfrm>
        <a:off x="553160" y="2685269"/>
        <a:ext cx="7306160" cy="506120"/>
      </dsp:txXfrm>
    </dsp:sp>
    <dsp:sp modelId="{0F226695-51D7-46AD-95DD-A6A67B9D1B6F}">
      <dsp:nvSpPr>
        <dsp:cNvPr id="0" name=""/>
        <dsp:cNvSpPr/>
      </dsp:nvSpPr>
      <dsp:spPr>
        <a:xfrm>
          <a:off x="0" y="3800169"/>
          <a:ext cx="10515600" cy="4788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A37A4-1FA4-47E0-ADC1-F6FC0FB7A558}">
      <dsp:nvSpPr>
        <dsp:cNvPr id="0" name=""/>
        <dsp:cNvSpPr/>
      </dsp:nvSpPr>
      <dsp:spPr>
        <a:xfrm>
          <a:off x="525780" y="3519729"/>
          <a:ext cx="7360920" cy="56088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kern="1200" dirty="0"/>
            <a:t>Deployment: Building Interactive Dashboards</a:t>
          </a:r>
        </a:p>
      </dsp:txBody>
      <dsp:txXfrm>
        <a:off x="553160" y="3547109"/>
        <a:ext cx="7306160"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12067-5870-485F-A7EF-F204241F755E}">
      <dsp:nvSpPr>
        <dsp:cNvPr id="0" name=""/>
        <dsp:cNvSpPr/>
      </dsp:nvSpPr>
      <dsp:spPr>
        <a:xfrm>
          <a:off x="0" y="462577"/>
          <a:ext cx="10704616" cy="705600"/>
        </a:xfrm>
        <a:prstGeom prst="rect">
          <a:avLst/>
        </a:prstGeom>
        <a:blipFill rotWithShape="0">
          <a:blip xmlns:r="http://schemas.openxmlformats.org/officeDocument/2006/relationships" r:embed="rId1"/>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F138E-111C-4EB9-8053-192901E056DD}">
      <dsp:nvSpPr>
        <dsp:cNvPr id="0" name=""/>
        <dsp:cNvSpPr/>
      </dsp:nvSpPr>
      <dsp:spPr>
        <a:xfrm>
          <a:off x="535230" y="49297"/>
          <a:ext cx="7493231" cy="826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226" tIns="0" rIns="283226" bIns="0" numCol="1" spcCol="1270" anchor="ctr" anchorCtr="0">
          <a:noAutofit/>
        </a:bodyPr>
        <a:lstStyle/>
        <a:p>
          <a:pPr lvl="0" algn="l" defTabSz="889000">
            <a:lnSpc>
              <a:spcPct val="90000"/>
            </a:lnSpc>
            <a:spcBef>
              <a:spcPct val="0"/>
            </a:spcBef>
            <a:spcAft>
              <a:spcPct val="35000"/>
            </a:spcAft>
          </a:pPr>
          <a:r>
            <a:rPr lang="en-US" sz="2000" kern="1200" dirty="0"/>
            <a:t>Extracting useful knowledge from data to solve business problems can </a:t>
          </a:r>
          <a:r>
            <a:rPr lang="en-US" sz="2000" b="1" kern="1200" dirty="0"/>
            <a:t>be treated systematically </a:t>
          </a:r>
          <a:r>
            <a:rPr lang="en-US" sz="2000" kern="1200" dirty="0"/>
            <a:t>by following a process with reasonably well-defined stages.</a:t>
          </a:r>
        </a:p>
      </dsp:txBody>
      <dsp:txXfrm>
        <a:off x="575579" y="89646"/>
        <a:ext cx="7412533" cy="745862"/>
      </dsp:txXfrm>
    </dsp:sp>
    <dsp:sp modelId="{DD8F71C2-6F18-4E93-9C55-7168A8DC25EB}">
      <dsp:nvSpPr>
        <dsp:cNvPr id="0" name=""/>
        <dsp:cNvSpPr/>
      </dsp:nvSpPr>
      <dsp:spPr>
        <a:xfrm>
          <a:off x="0" y="1732657"/>
          <a:ext cx="10704616" cy="705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4EB99-2D30-4831-870F-F2321C88EAC4}">
      <dsp:nvSpPr>
        <dsp:cNvPr id="0" name=""/>
        <dsp:cNvSpPr/>
      </dsp:nvSpPr>
      <dsp:spPr>
        <a:xfrm>
          <a:off x="535230" y="1319377"/>
          <a:ext cx="7493231" cy="826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226" tIns="0" rIns="283226" bIns="0" numCol="1" spcCol="1270" anchor="ctr" anchorCtr="0">
          <a:noAutofit/>
        </a:bodyPr>
        <a:lstStyle/>
        <a:p>
          <a:pPr lvl="0" algn="l" defTabSz="889000">
            <a:lnSpc>
              <a:spcPct val="90000"/>
            </a:lnSpc>
            <a:spcBef>
              <a:spcPct val="0"/>
            </a:spcBef>
            <a:spcAft>
              <a:spcPct val="35000"/>
            </a:spcAft>
          </a:pPr>
          <a:r>
            <a:rPr lang="en-US" sz="2000" kern="1200" dirty="0"/>
            <a:t>From a large mass of data, information technology can be used to find informative </a:t>
          </a:r>
          <a:r>
            <a:rPr lang="en-US" sz="2000" b="1" kern="1200" dirty="0"/>
            <a:t>descriptive attributes </a:t>
          </a:r>
          <a:r>
            <a:rPr lang="en-US" sz="2000" kern="1200" dirty="0"/>
            <a:t>of entities of interest. </a:t>
          </a:r>
        </a:p>
      </dsp:txBody>
      <dsp:txXfrm>
        <a:off x="575579" y="1359726"/>
        <a:ext cx="7412533" cy="745862"/>
      </dsp:txXfrm>
    </dsp:sp>
    <dsp:sp modelId="{B31DEF84-9E7B-4BFF-BCFB-C554CCA71B9D}">
      <dsp:nvSpPr>
        <dsp:cNvPr id="0" name=""/>
        <dsp:cNvSpPr/>
      </dsp:nvSpPr>
      <dsp:spPr>
        <a:xfrm>
          <a:off x="0" y="3002738"/>
          <a:ext cx="10704616" cy="705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070BD-BD45-4118-AA5D-3EF6C7C541F6}">
      <dsp:nvSpPr>
        <dsp:cNvPr id="0" name=""/>
        <dsp:cNvSpPr/>
      </dsp:nvSpPr>
      <dsp:spPr>
        <a:xfrm>
          <a:off x="535230" y="2589458"/>
          <a:ext cx="7493231" cy="826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226" tIns="0" rIns="283226" bIns="0" numCol="1" spcCol="1270" anchor="ctr" anchorCtr="0">
          <a:noAutofit/>
        </a:bodyPr>
        <a:lstStyle/>
        <a:p>
          <a:pPr lvl="0" algn="l" defTabSz="889000">
            <a:lnSpc>
              <a:spcPct val="90000"/>
            </a:lnSpc>
            <a:spcBef>
              <a:spcPct val="0"/>
            </a:spcBef>
            <a:spcAft>
              <a:spcPct val="35000"/>
            </a:spcAft>
          </a:pPr>
          <a:r>
            <a:rPr lang="en-US" sz="2000" kern="1200" dirty="0"/>
            <a:t>If you look too hard at a set of data, you will find something—but it </a:t>
          </a:r>
          <a:r>
            <a:rPr lang="en-US" sz="2000" b="1" kern="1200" dirty="0"/>
            <a:t>might not generalize </a:t>
          </a:r>
          <a:r>
            <a:rPr lang="en-US" sz="2000" kern="1200" dirty="0"/>
            <a:t>beyond the data you’re looking at.</a:t>
          </a:r>
        </a:p>
      </dsp:txBody>
      <dsp:txXfrm>
        <a:off x="575579" y="2629807"/>
        <a:ext cx="7412533" cy="745862"/>
      </dsp:txXfrm>
    </dsp:sp>
    <dsp:sp modelId="{5F2DCF92-EB37-4FBC-9720-B5C5BD4BE7A4}">
      <dsp:nvSpPr>
        <dsp:cNvPr id="0" name=""/>
        <dsp:cNvSpPr/>
      </dsp:nvSpPr>
      <dsp:spPr>
        <a:xfrm>
          <a:off x="0" y="4272818"/>
          <a:ext cx="10704616" cy="705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3F804B-F480-42F6-BDDC-ED2081BD3BF0}">
      <dsp:nvSpPr>
        <dsp:cNvPr id="0" name=""/>
        <dsp:cNvSpPr/>
      </dsp:nvSpPr>
      <dsp:spPr>
        <a:xfrm>
          <a:off x="535230" y="3859538"/>
          <a:ext cx="7493231" cy="826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226" tIns="0" rIns="283226" bIns="0" numCol="1" spcCol="1270" anchor="ctr" anchorCtr="0">
          <a:noAutofit/>
        </a:bodyPr>
        <a:lstStyle/>
        <a:p>
          <a:pPr lvl="0" algn="l" defTabSz="889000">
            <a:lnSpc>
              <a:spcPct val="90000"/>
            </a:lnSpc>
            <a:spcBef>
              <a:spcPct val="0"/>
            </a:spcBef>
            <a:spcAft>
              <a:spcPct val="35000"/>
            </a:spcAft>
          </a:pPr>
          <a:r>
            <a:rPr lang="en-US" sz="2000" kern="1200" dirty="0"/>
            <a:t>Formulating data mining solutions and evaluating the results involves thinking </a:t>
          </a:r>
          <a:r>
            <a:rPr lang="en-US" sz="2000" b="1" kern="1200" dirty="0"/>
            <a:t>carefully about the context </a:t>
          </a:r>
          <a:r>
            <a:rPr lang="en-US" sz="2000" kern="1200" dirty="0"/>
            <a:t>in which they will be used. </a:t>
          </a:r>
        </a:p>
      </dsp:txBody>
      <dsp:txXfrm>
        <a:off x="575579" y="3899887"/>
        <a:ext cx="7412533"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0A84A8-2DD7-4B2E-81C4-9D1AFD91C06C}" type="datetimeFigureOut">
              <a:rPr lang="en-US" smtClean="0"/>
              <a:t>4/11/18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CE639-DFDD-4F2B-9869-5057D4029C84}" type="slidenum">
              <a:rPr lang="en-US" smtClean="0"/>
              <a:t>‹#›</a:t>
            </a:fld>
            <a:endParaRPr lang="en-US"/>
          </a:p>
        </p:txBody>
      </p:sp>
    </p:spTree>
    <p:extLst>
      <p:ext uri="{BB962C8B-B14F-4D97-AF65-F5344CB8AC3E}">
        <p14:creationId xmlns:p14="http://schemas.microsoft.com/office/powerpoint/2010/main" val="2114388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02F45-76C1-4D11-8A92-6243127D1247}" type="datetimeFigureOut">
              <a:rPr lang="en-MY" smtClean="0"/>
              <a:t>11/04/2018</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47E6A-3918-441B-B994-F797BEB1970D}" type="slidenum">
              <a:rPr lang="en-MY" smtClean="0"/>
              <a:t>‹#›</a:t>
            </a:fld>
            <a:endParaRPr lang="en-MY"/>
          </a:p>
        </p:txBody>
      </p:sp>
    </p:spTree>
    <p:extLst>
      <p:ext uri="{BB962C8B-B14F-4D97-AF65-F5344CB8AC3E}">
        <p14:creationId xmlns:p14="http://schemas.microsoft.com/office/powerpoint/2010/main" val="161239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What do you think the Walmart’s Chief Information Officer did?</a:t>
            </a:r>
          </a:p>
          <a:p>
            <a:r>
              <a:rPr lang="en-MY" dirty="0"/>
              <a:t>She asked her staff to predict the outcome based on sales data after Hurricane Charley.</a:t>
            </a:r>
          </a:p>
          <a:p>
            <a:r>
              <a:rPr lang="en-MY" dirty="0"/>
              <a:t>Obvious vs non-obvious prediction.</a:t>
            </a:r>
          </a:p>
          <a:p>
            <a:r>
              <a:rPr lang="en-MY" dirty="0"/>
              <a:t>Why need data science/data mining?</a:t>
            </a:r>
          </a:p>
        </p:txBody>
      </p:sp>
      <p:sp>
        <p:nvSpPr>
          <p:cNvPr id="4" name="Slide Number Placeholder 3"/>
          <p:cNvSpPr>
            <a:spLocks noGrp="1"/>
          </p:cNvSpPr>
          <p:nvPr>
            <p:ph type="sldNum" sz="quarter" idx="10"/>
          </p:nvPr>
        </p:nvSpPr>
        <p:spPr/>
        <p:txBody>
          <a:bodyPr/>
          <a:lstStyle/>
          <a:p>
            <a:fld id="{35547E6A-3918-441B-B994-F797BEB1970D}" type="slidenum">
              <a:rPr lang="en-MY" smtClean="0"/>
              <a:t>13</a:t>
            </a:fld>
            <a:endParaRPr lang="en-MY"/>
          </a:p>
        </p:txBody>
      </p:sp>
    </p:spTree>
    <p:extLst>
      <p:ext uri="{BB962C8B-B14F-4D97-AF65-F5344CB8AC3E}">
        <p14:creationId xmlns:p14="http://schemas.microsoft.com/office/powerpoint/2010/main" val="107872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science needs access to data and it often benefits from sophisticated data engineering that data processing</a:t>
            </a:r>
          </a:p>
          <a:p>
            <a:r>
              <a:rPr lang="en-US" sz="1200" b="0" i="0" u="none" strike="noStrike" kern="1200" baseline="0" dirty="0">
                <a:solidFill>
                  <a:schemeClr val="tx1"/>
                </a:solidFill>
                <a:latin typeface="+mn-lt"/>
                <a:ea typeface="+mn-ea"/>
                <a:cs typeface="+mn-cs"/>
              </a:rPr>
              <a:t>technologies may facilitate, but these technologies are not data science technologies per</a:t>
            </a:r>
          </a:p>
          <a:p>
            <a:r>
              <a:rPr lang="en-US" sz="1200" b="0" i="0" u="none" strike="noStrike" kern="1200" baseline="0" dirty="0">
                <a:solidFill>
                  <a:schemeClr val="tx1"/>
                </a:solidFill>
                <a:latin typeface="+mn-lt"/>
                <a:ea typeface="+mn-ea"/>
                <a:cs typeface="+mn-cs"/>
              </a:rPr>
              <a:t>se. They support data science, as shown in Figure 1-1, but they are useful for much more.</a:t>
            </a:r>
          </a:p>
          <a:p>
            <a:r>
              <a:rPr lang="en-US" sz="1200" b="0" i="0" u="none" strike="noStrike" kern="1200" baseline="0" dirty="0">
                <a:solidFill>
                  <a:schemeClr val="tx1"/>
                </a:solidFill>
                <a:latin typeface="+mn-lt"/>
                <a:ea typeface="+mn-ea"/>
                <a:cs typeface="+mn-cs"/>
              </a:rPr>
              <a:t>Data processing technologies are very important for many data-oriented business tasks</a:t>
            </a:r>
          </a:p>
          <a:p>
            <a:r>
              <a:rPr lang="en-US" sz="1200" b="0" i="0" u="none" strike="noStrike" kern="1200" baseline="0" dirty="0">
                <a:solidFill>
                  <a:schemeClr val="tx1"/>
                </a:solidFill>
                <a:latin typeface="+mn-lt"/>
                <a:ea typeface="+mn-ea"/>
                <a:cs typeface="+mn-cs"/>
              </a:rPr>
              <a:t>that do not involve extracting knowledge or data-driven decision-making, such as efficient</a:t>
            </a:r>
          </a:p>
          <a:p>
            <a:r>
              <a:rPr lang="en-US" sz="1200" b="0" i="0" u="none" strike="noStrike" kern="1200" baseline="0" dirty="0">
                <a:solidFill>
                  <a:schemeClr val="tx1"/>
                </a:solidFill>
                <a:latin typeface="+mn-lt"/>
                <a:ea typeface="+mn-ea"/>
                <a:cs typeface="+mn-cs"/>
              </a:rPr>
              <a:t>transaction processing, modern web system processing, and online advertising</a:t>
            </a:r>
          </a:p>
          <a:p>
            <a:r>
              <a:rPr lang="en-MY" sz="1200" b="0" i="0" u="none" strike="noStrike" kern="1200" baseline="0" dirty="0">
                <a:solidFill>
                  <a:schemeClr val="tx1"/>
                </a:solidFill>
                <a:latin typeface="+mn-lt"/>
                <a:ea typeface="+mn-ea"/>
                <a:cs typeface="+mn-cs"/>
              </a:rPr>
              <a:t>campaign management.</a:t>
            </a:r>
          </a:p>
          <a:p>
            <a:r>
              <a:rPr lang="en-US" sz="1200" b="0" i="0" u="none" strike="noStrike" kern="1200" baseline="0" dirty="0">
                <a:solidFill>
                  <a:schemeClr val="tx1"/>
                </a:solidFill>
                <a:latin typeface="+mn-lt"/>
                <a:ea typeface="+mn-ea"/>
                <a:cs typeface="+mn-cs"/>
              </a:rPr>
              <a:t>“Big data” technologies (such as Hadoop, HBase, and MongoDB) have received considerable</a:t>
            </a:r>
          </a:p>
          <a:p>
            <a:r>
              <a:rPr lang="en-US" sz="1200" b="0" i="0" u="none" strike="noStrike" kern="1200" baseline="0" dirty="0">
                <a:solidFill>
                  <a:schemeClr val="tx1"/>
                </a:solidFill>
                <a:latin typeface="+mn-lt"/>
                <a:ea typeface="+mn-ea"/>
                <a:cs typeface="+mn-cs"/>
              </a:rPr>
              <a:t>media attention recently. </a:t>
            </a:r>
            <a:r>
              <a:rPr lang="en-US" sz="1200" b="0" i="1" u="none" strike="noStrike" kern="1200" baseline="0" dirty="0">
                <a:solidFill>
                  <a:schemeClr val="tx1"/>
                </a:solidFill>
                <a:latin typeface="+mn-lt"/>
                <a:ea typeface="+mn-ea"/>
                <a:cs typeface="+mn-cs"/>
              </a:rPr>
              <a:t>Big data </a:t>
            </a:r>
            <a:r>
              <a:rPr lang="en-US" sz="1200" b="0" i="0" u="none" strike="noStrike" kern="1200" baseline="0" dirty="0">
                <a:solidFill>
                  <a:schemeClr val="tx1"/>
                </a:solidFill>
                <a:latin typeface="+mn-lt"/>
                <a:ea typeface="+mn-ea"/>
                <a:cs typeface="+mn-cs"/>
              </a:rPr>
              <a:t>essentially means datasets that are too large</a:t>
            </a:r>
          </a:p>
          <a:p>
            <a:r>
              <a:rPr lang="en-US" sz="1200" b="0" i="0" u="none" strike="noStrike" kern="1200" baseline="0" dirty="0">
                <a:solidFill>
                  <a:schemeClr val="tx1"/>
                </a:solidFill>
                <a:latin typeface="+mn-lt"/>
                <a:ea typeface="+mn-ea"/>
                <a:cs typeface="+mn-cs"/>
              </a:rPr>
              <a:t>for traditional data processing systems, and therefore require new processing technologies.</a:t>
            </a:r>
          </a:p>
          <a:p>
            <a:r>
              <a:rPr lang="en-US" sz="1200" b="0" i="0" u="none" strike="noStrike" kern="1200" baseline="0" dirty="0">
                <a:solidFill>
                  <a:schemeClr val="tx1"/>
                </a:solidFill>
                <a:latin typeface="+mn-lt"/>
                <a:ea typeface="+mn-ea"/>
                <a:cs typeface="+mn-cs"/>
              </a:rPr>
              <a:t>As with the traditional technologies, big data technologies are used for many</a:t>
            </a:r>
          </a:p>
          <a:p>
            <a:r>
              <a:rPr lang="en-US" sz="1200" b="0" i="0" u="none" strike="noStrike" kern="1200" baseline="0" dirty="0">
                <a:solidFill>
                  <a:schemeClr val="tx1"/>
                </a:solidFill>
                <a:latin typeface="+mn-lt"/>
                <a:ea typeface="+mn-ea"/>
                <a:cs typeface="+mn-cs"/>
              </a:rPr>
              <a:t>tasks, including data engineering. Occasionally, big data technologies are actually used</a:t>
            </a:r>
          </a:p>
          <a:p>
            <a:r>
              <a:rPr lang="en-US" sz="1200" b="0" i="0" u="none" strike="noStrike" kern="1200" baseline="0" dirty="0">
                <a:solidFill>
                  <a:schemeClr val="tx1"/>
                </a:solidFill>
                <a:latin typeface="+mn-lt"/>
                <a:ea typeface="+mn-ea"/>
                <a:cs typeface="+mn-cs"/>
              </a:rPr>
              <a:t>for </a:t>
            </a:r>
            <a:r>
              <a:rPr lang="en-US" sz="1200" b="0" i="1" u="none" strike="noStrike" kern="1200" baseline="0" dirty="0">
                <a:solidFill>
                  <a:schemeClr val="tx1"/>
                </a:solidFill>
                <a:latin typeface="+mn-lt"/>
                <a:ea typeface="+mn-ea"/>
                <a:cs typeface="+mn-cs"/>
              </a:rPr>
              <a:t>implementing </a:t>
            </a:r>
            <a:r>
              <a:rPr lang="en-US" sz="1200" b="0" i="0" u="none" strike="noStrike" kern="1200" baseline="0" dirty="0">
                <a:solidFill>
                  <a:schemeClr val="tx1"/>
                </a:solidFill>
                <a:latin typeface="+mn-lt"/>
                <a:ea typeface="+mn-ea"/>
                <a:cs typeface="+mn-cs"/>
              </a:rPr>
              <a:t>data mining techniques. However, much more often the well-known</a:t>
            </a:r>
          </a:p>
          <a:p>
            <a:r>
              <a:rPr lang="en-US" sz="1200" b="0" i="0" u="none" strike="noStrike" kern="1200" baseline="0" dirty="0">
                <a:solidFill>
                  <a:schemeClr val="tx1"/>
                </a:solidFill>
                <a:latin typeface="+mn-lt"/>
                <a:ea typeface="+mn-ea"/>
                <a:cs typeface="+mn-cs"/>
              </a:rPr>
              <a:t>big data technologies are used for data processing </a:t>
            </a:r>
            <a:r>
              <a:rPr lang="en-US" sz="1200" b="0" i="1" u="none" strike="noStrike" kern="1200" baseline="0" dirty="0">
                <a:solidFill>
                  <a:schemeClr val="tx1"/>
                </a:solidFill>
                <a:latin typeface="+mn-lt"/>
                <a:ea typeface="+mn-ea"/>
                <a:cs typeface="+mn-cs"/>
              </a:rPr>
              <a:t>in support of </a:t>
            </a:r>
            <a:r>
              <a:rPr lang="en-US" sz="1200" b="0" i="0" u="none" strike="noStrike" kern="1200" baseline="0" dirty="0">
                <a:solidFill>
                  <a:schemeClr val="tx1"/>
                </a:solidFill>
                <a:latin typeface="+mn-lt"/>
                <a:ea typeface="+mn-ea"/>
                <a:cs typeface="+mn-cs"/>
              </a:rPr>
              <a:t>the data mining techniques</a:t>
            </a:r>
          </a:p>
          <a:p>
            <a:r>
              <a:rPr lang="en-US" sz="1200" b="0" i="0" u="none" strike="noStrike" kern="1200" baseline="0" dirty="0">
                <a:solidFill>
                  <a:schemeClr val="tx1"/>
                </a:solidFill>
                <a:latin typeface="+mn-lt"/>
                <a:ea typeface="+mn-ea"/>
                <a:cs typeface="+mn-cs"/>
              </a:rPr>
              <a:t>and other data science activities, as represented in Figure 1-1.</a:t>
            </a:r>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16</a:t>
            </a:fld>
            <a:endParaRPr lang="en-MY"/>
          </a:p>
        </p:txBody>
      </p:sp>
    </p:spTree>
    <p:extLst>
      <p:ext uri="{BB962C8B-B14F-4D97-AF65-F5344CB8AC3E}">
        <p14:creationId xmlns:p14="http://schemas.microsoft.com/office/powerpoint/2010/main" val="95360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17</a:t>
            </a:fld>
            <a:endParaRPr lang="en-MY"/>
          </a:p>
        </p:txBody>
      </p:sp>
    </p:spTree>
    <p:extLst>
      <p:ext uri="{BB962C8B-B14F-4D97-AF65-F5344CB8AC3E}">
        <p14:creationId xmlns:p14="http://schemas.microsoft.com/office/powerpoint/2010/main" val="161898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22</a:t>
            </a:fld>
            <a:endParaRPr lang="en-MY"/>
          </a:p>
        </p:txBody>
      </p:sp>
    </p:spTree>
    <p:extLst>
      <p:ext uri="{BB962C8B-B14F-4D97-AF65-F5344CB8AC3E}">
        <p14:creationId xmlns:p14="http://schemas.microsoft.com/office/powerpoint/2010/main" val="376642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24</a:t>
            </a:fld>
            <a:endParaRPr lang="en-MY"/>
          </a:p>
        </p:txBody>
      </p:sp>
    </p:spTree>
    <p:extLst>
      <p:ext uri="{BB962C8B-B14F-4D97-AF65-F5344CB8AC3E}">
        <p14:creationId xmlns:p14="http://schemas.microsoft.com/office/powerpoint/2010/main" val="3796366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26</a:t>
            </a:fld>
            <a:endParaRPr lang="en-MY"/>
          </a:p>
        </p:txBody>
      </p:sp>
    </p:spTree>
    <p:extLst>
      <p:ext uri="{BB962C8B-B14F-4D97-AF65-F5344CB8AC3E}">
        <p14:creationId xmlns:p14="http://schemas.microsoft.com/office/powerpoint/2010/main" val="85896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Charges show up on each customer’s account, so fraudulent charges are usually caught—if not initially by the company, then later by the customer when account activity is reviewed. We can assume that nearly all fraud is identified and reliably labeled, since the legitimate customer and the person perpetrating the fraud are different people and have opposite goals. Thus credit card transactions have reliable labels (fraud and legitimate) that may serve as targets for a supervised technique.</a:t>
            </a:r>
          </a:p>
          <a:p>
            <a:endParaRPr lang="en-US" dirty="0"/>
          </a:p>
          <a:p>
            <a:r>
              <a:rPr lang="en-US" dirty="0"/>
              <a:t>The perpetrators of fraud—medical providers who submit false claims, and sometimes their patients— are also legitimate service providers and users of the billing system. Those who commit fraud are a subset of the legitimate users; there is no separate disinterested party who will declare exactly what the “correct” charges should be. Consequently the Medicare billing data have no reliable target variable indicating fraud, and a supervised learning approach that could work for credit card fraud is not applicable. Such a problem usually requires unsupervised approaches such as profiling, clustering, anomaly detection, and co-occurrence grouping.</a:t>
            </a:r>
          </a:p>
          <a:p>
            <a:endParaRPr lang="en-MY" dirty="0"/>
          </a:p>
        </p:txBody>
      </p:sp>
      <p:sp>
        <p:nvSpPr>
          <p:cNvPr id="4" name="Slide Number Placeholder 3"/>
          <p:cNvSpPr>
            <a:spLocks noGrp="1"/>
          </p:cNvSpPr>
          <p:nvPr>
            <p:ph type="sldNum" sz="quarter" idx="10"/>
          </p:nvPr>
        </p:nvSpPr>
        <p:spPr/>
        <p:txBody>
          <a:bodyPr/>
          <a:lstStyle/>
          <a:p>
            <a:fld id="{35547E6A-3918-441B-B994-F797BEB1970D}" type="slidenum">
              <a:rPr lang="en-MY" smtClean="0"/>
              <a:t>36</a:t>
            </a:fld>
            <a:endParaRPr lang="en-MY"/>
          </a:p>
        </p:txBody>
      </p:sp>
    </p:spTree>
    <p:extLst>
      <p:ext uri="{BB962C8B-B14F-4D97-AF65-F5344CB8AC3E}">
        <p14:creationId xmlns:p14="http://schemas.microsoft.com/office/powerpoint/2010/main" val="329245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60F2E1-F07E-40EF-98D1-D9D9EDBBBA4A}" type="datetime1">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6C14D-1FD4-472A-8744-C9B84165FF04}"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57216" y="5687028"/>
            <a:ext cx="3094704" cy="1034447"/>
          </a:xfrm>
          <a:prstGeom prst="rect">
            <a:avLst/>
          </a:prstGeom>
        </p:spPr>
      </p:pic>
    </p:spTree>
    <p:extLst>
      <p:ext uri="{BB962C8B-B14F-4D97-AF65-F5344CB8AC3E}">
        <p14:creationId xmlns:p14="http://schemas.microsoft.com/office/powerpoint/2010/main" val="38223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55172-9537-4FA7-A236-FCD0287E6716}" type="datetime1">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30604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9D65E0-619F-4197-9F64-6D3AF518CB21}" type="datetime1">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328642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7863254" y="6488381"/>
            <a:ext cx="2743200" cy="365125"/>
          </a:xfrm>
        </p:spPr>
        <p:txBody>
          <a:bodyPr/>
          <a:lstStyle/>
          <a:p>
            <a:fld id="{A6F6C14D-1FD4-472A-8744-C9B84165FF04}"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696190" y="6396306"/>
            <a:ext cx="1379650" cy="461694"/>
          </a:xfrm>
          <a:prstGeom prst="rect">
            <a:avLst/>
          </a:prstGeom>
        </p:spPr>
      </p:pic>
      <p:sp>
        <p:nvSpPr>
          <p:cNvPr id="8" name="Rectangle 7"/>
          <p:cNvSpPr/>
          <p:nvPr userDrawn="1"/>
        </p:nvSpPr>
        <p:spPr>
          <a:xfrm>
            <a:off x="0" y="118440"/>
            <a:ext cx="4346917" cy="156992"/>
          </a:xfrm>
          <a:prstGeom prst="rect">
            <a:avLst/>
          </a:prstGeom>
          <a:solidFill>
            <a:srgbClr val="5C001E"/>
          </a:solidFill>
          <a:ln>
            <a:solidFill>
              <a:srgbClr val="5C0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38200" y="297828"/>
            <a:ext cx="4155831" cy="156992"/>
          </a:xfrm>
          <a:prstGeom prst="rect">
            <a:avLst/>
          </a:prstGeom>
          <a:solidFill>
            <a:srgbClr val="F09E03"/>
          </a:solidFill>
          <a:ln>
            <a:solidFill>
              <a:srgbClr val="F09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07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39EA1-6EA9-4BF3-8530-08857D438F67}" type="datetime1">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6C14D-1FD4-472A-8744-C9B84165FF04}"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705777"/>
            <a:ext cx="3094704" cy="1034447"/>
          </a:xfrm>
          <a:prstGeom prst="rect">
            <a:avLst/>
          </a:prstGeom>
        </p:spPr>
      </p:pic>
    </p:spTree>
    <p:extLst>
      <p:ext uri="{BB962C8B-B14F-4D97-AF65-F5344CB8AC3E}">
        <p14:creationId xmlns:p14="http://schemas.microsoft.com/office/powerpoint/2010/main" val="140052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7952990" y="6492875"/>
            <a:ext cx="2743200" cy="365125"/>
          </a:xfrm>
        </p:spPr>
        <p:txBody>
          <a:bodyPr/>
          <a:lstStyle/>
          <a:p>
            <a:fld id="{A6F6C14D-1FD4-472A-8744-C9B84165FF04}"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696190" y="6396306"/>
            <a:ext cx="1379650" cy="461694"/>
          </a:xfrm>
          <a:prstGeom prst="rect">
            <a:avLst/>
          </a:prstGeom>
        </p:spPr>
      </p:pic>
      <p:sp>
        <p:nvSpPr>
          <p:cNvPr id="9" name="Rectangle 8"/>
          <p:cNvSpPr/>
          <p:nvPr userDrawn="1"/>
        </p:nvSpPr>
        <p:spPr>
          <a:xfrm>
            <a:off x="0" y="118440"/>
            <a:ext cx="4346917" cy="156992"/>
          </a:xfrm>
          <a:prstGeom prst="rect">
            <a:avLst/>
          </a:prstGeom>
          <a:solidFill>
            <a:srgbClr val="5C001E"/>
          </a:solidFill>
          <a:ln>
            <a:solidFill>
              <a:srgbClr val="5C0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838200" y="297828"/>
            <a:ext cx="4155831" cy="156992"/>
          </a:xfrm>
          <a:prstGeom prst="rect">
            <a:avLst/>
          </a:prstGeom>
          <a:solidFill>
            <a:srgbClr val="F09E03"/>
          </a:solidFill>
          <a:ln>
            <a:solidFill>
              <a:srgbClr val="F09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41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7952990" y="6492875"/>
            <a:ext cx="2743200" cy="365125"/>
          </a:xfrm>
        </p:spPr>
        <p:txBody>
          <a:bodyPr/>
          <a:lstStyle/>
          <a:p>
            <a:fld id="{A6F6C14D-1FD4-472A-8744-C9B84165FF04}" type="slidenum">
              <a:rPr lang="en-US" smtClean="0"/>
              <a:t>‹#›</a:t>
            </a:fld>
            <a:endParaRPr lang="en-US"/>
          </a:p>
        </p:txBody>
      </p:sp>
      <p:pic>
        <p:nvPicPr>
          <p:cNvPr id="10" name="Picture 9"/>
          <p:cNvPicPr>
            <a:picLocks noChangeAspect="1"/>
          </p:cNvPicPr>
          <p:nvPr userDrawn="1"/>
        </p:nvPicPr>
        <p:blipFill>
          <a:blip r:embed="rId2"/>
          <a:stretch>
            <a:fillRect/>
          </a:stretch>
        </p:blipFill>
        <p:spPr>
          <a:xfrm>
            <a:off x="10696190" y="6396306"/>
            <a:ext cx="1379650" cy="461694"/>
          </a:xfrm>
          <a:prstGeom prst="rect">
            <a:avLst/>
          </a:prstGeom>
        </p:spPr>
      </p:pic>
      <p:sp>
        <p:nvSpPr>
          <p:cNvPr id="11" name="Rectangle 10"/>
          <p:cNvSpPr/>
          <p:nvPr userDrawn="1"/>
        </p:nvSpPr>
        <p:spPr>
          <a:xfrm>
            <a:off x="0" y="118440"/>
            <a:ext cx="4346917" cy="156992"/>
          </a:xfrm>
          <a:prstGeom prst="rect">
            <a:avLst/>
          </a:prstGeom>
          <a:solidFill>
            <a:srgbClr val="5C001E"/>
          </a:solidFill>
          <a:ln>
            <a:solidFill>
              <a:srgbClr val="5C0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38200" y="297828"/>
            <a:ext cx="4155831" cy="156992"/>
          </a:xfrm>
          <a:prstGeom prst="rect">
            <a:avLst/>
          </a:prstGeom>
          <a:solidFill>
            <a:srgbClr val="F09E03"/>
          </a:solidFill>
          <a:ln>
            <a:solidFill>
              <a:srgbClr val="F09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621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42858C-F785-49B5-B4AF-B1583F0138E7}" type="datetime1">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363592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9BEA9-02F3-489F-9963-CB9DBFFB0A08}" type="datetime1">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3698476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B7926B-4194-443F-A5D0-3AC1F1D56064}" type="datetime1">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214887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BAA0B-96CE-4727-BB45-27E0D01EDA12}" type="datetime1">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6C14D-1FD4-472A-8744-C9B84165FF04}" type="slidenum">
              <a:rPr lang="en-US" smtClean="0"/>
              <a:t>‹#›</a:t>
            </a:fld>
            <a:endParaRPr lang="en-US"/>
          </a:p>
        </p:txBody>
      </p:sp>
    </p:spTree>
    <p:extLst>
      <p:ext uri="{BB962C8B-B14F-4D97-AF65-F5344CB8AC3E}">
        <p14:creationId xmlns:p14="http://schemas.microsoft.com/office/powerpoint/2010/main" val="12714174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DDB43-D338-4541-9E88-F517F0A7BE49}" type="datetime1">
              <a:rPr lang="en-US" smtClean="0"/>
              <a:t>4/11/18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6C14D-1FD4-472A-8744-C9B84165FF04}" type="slidenum">
              <a:rPr lang="en-US" smtClean="0"/>
              <a:t>‹#›</a:t>
            </a:fld>
            <a:endParaRPr lang="en-US"/>
          </a:p>
        </p:txBody>
      </p:sp>
    </p:spTree>
    <p:extLst>
      <p:ext uri="{BB962C8B-B14F-4D97-AF65-F5344CB8AC3E}">
        <p14:creationId xmlns:p14="http://schemas.microsoft.com/office/powerpoint/2010/main" val="1861636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ais.utm.my/sophia" TargetMode="External"/><Relationship Id="rId4" Type="http://schemas.openxmlformats.org/officeDocument/2006/relationships/hyperlink" Target="http://ais.utm.my/sophia" TargetMode="External"/><Relationship Id="rId1" Type="http://schemas.openxmlformats.org/officeDocument/2006/relationships/slideLayout" Target="../slideLayouts/slideLayout2.xml"/><Relationship Id="rId2" Type="http://schemas.openxmlformats.org/officeDocument/2006/relationships/hyperlink" Target="mailto:sophia@utm.m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814638"/>
            <a:ext cx="12192000" cy="2387600"/>
          </a:xfrm>
          <a:solidFill>
            <a:schemeClr val="tx1">
              <a:alpha val="64000"/>
            </a:schemeClr>
          </a:solidFill>
        </p:spPr>
        <p:txBody>
          <a:bodyPr>
            <a:normAutofit fontScale="90000"/>
          </a:bodyPr>
          <a:lstStyle/>
          <a:p>
            <a:pPr algn="l"/>
            <a:r>
              <a:rPr lang="en-US" dirty="0">
                <a:solidFill>
                  <a:schemeClr val="bg1"/>
                </a:solidFill>
              </a:rPr>
              <a:t>Data Mining and Business Analytics</a:t>
            </a:r>
            <a:br>
              <a:rPr lang="en-US" dirty="0">
                <a:solidFill>
                  <a:schemeClr val="bg1"/>
                </a:solidFill>
              </a:rPr>
            </a:br>
            <a:r>
              <a:rPr lang="en-US" dirty="0">
                <a:solidFill>
                  <a:schemeClr val="bg1"/>
                </a:solidFill>
              </a:rPr>
              <a:t>MANB 1153</a:t>
            </a:r>
            <a:br>
              <a:rPr lang="en-US" dirty="0">
                <a:solidFill>
                  <a:schemeClr val="bg1"/>
                </a:solidFill>
              </a:rPr>
            </a:br>
            <a:r>
              <a:rPr lang="en-US" sz="5300" dirty="0">
                <a:solidFill>
                  <a:schemeClr val="bg1"/>
                </a:solidFill>
              </a:rPr>
              <a:t>Semester II 2016/2017</a:t>
            </a:r>
            <a:endParaRPr lang="en-US" dirty="0">
              <a:solidFill>
                <a:schemeClr val="bg1"/>
              </a:solidFill>
            </a:endParaRPr>
          </a:p>
        </p:txBody>
      </p:sp>
      <p:sp>
        <p:nvSpPr>
          <p:cNvPr id="3" name="Subtitle 2"/>
          <p:cNvSpPr>
            <a:spLocks noGrp="1"/>
          </p:cNvSpPr>
          <p:nvPr>
            <p:ph type="subTitle" idx="1"/>
          </p:nvPr>
        </p:nvSpPr>
        <p:spPr>
          <a:xfrm>
            <a:off x="0" y="5202238"/>
            <a:ext cx="12192000" cy="1655762"/>
          </a:xfrm>
          <a:solidFill>
            <a:schemeClr val="tx1">
              <a:alpha val="34000"/>
            </a:schemeClr>
          </a:solidFill>
        </p:spPr>
        <p:txBody>
          <a:bodyPr/>
          <a:lstStyle/>
          <a:p>
            <a:pPr algn="l"/>
            <a:r>
              <a:rPr lang="en-MY" dirty="0">
                <a:solidFill>
                  <a:schemeClr val="bg1"/>
                </a:solidFill>
              </a:rPr>
              <a:t>Introduction</a:t>
            </a:r>
            <a:endParaRPr lang="en-US" dirty="0">
              <a:solidFill>
                <a:schemeClr val="bg1"/>
              </a:solidFill>
            </a:endParaRPr>
          </a:p>
        </p:txBody>
      </p:sp>
    </p:spTree>
    <p:extLst>
      <p:ext uri="{BB962C8B-B14F-4D97-AF65-F5344CB8AC3E}">
        <p14:creationId xmlns:p14="http://schemas.microsoft.com/office/powerpoint/2010/main" val="4130143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Group</a:t>
            </a:r>
          </a:p>
        </p:txBody>
      </p:sp>
      <p:sp>
        <p:nvSpPr>
          <p:cNvPr id="3" name="Content Placeholder 2"/>
          <p:cNvSpPr>
            <a:spLocks noGrp="1"/>
          </p:cNvSpPr>
          <p:nvPr>
            <p:ph idx="1"/>
          </p:nvPr>
        </p:nvSpPr>
        <p:spPr/>
        <p:txBody>
          <a:bodyPr/>
          <a:lstStyle/>
          <a:p>
            <a:r>
              <a:rPr lang="en-MY" dirty="0"/>
              <a:t>Form a team of 2-3 (or 3 per group)</a:t>
            </a:r>
          </a:p>
          <a:p>
            <a:r>
              <a:rPr lang="en-MY" dirty="0"/>
              <a:t>Name your team</a:t>
            </a:r>
          </a:p>
          <a:p>
            <a:r>
              <a:rPr lang="en-MY" dirty="0"/>
              <a:t>Your team is a group of data scientists working for: (pick one)</a:t>
            </a:r>
          </a:p>
          <a:p>
            <a:pPr lvl="1"/>
            <a:r>
              <a:rPr lang="en-MY" dirty="0" smtClean="0"/>
              <a:t>A </a:t>
            </a:r>
            <a:r>
              <a:rPr lang="en-MY" dirty="0"/>
              <a:t>private college who wants more student </a:t>
            </a:r>
            <a:r>
              <a:rPr lang="en-MY" dirty="0" smtClean="0"/>
              <a:t>intake</a:t>
            </a:r>
          </a:p>
          <a:p>
            <a:pPr lvl="1"/>
            <a:r>
              <a:rPr lang="en-MY" dirty="0" smtClean="0"/>
              <a:t>A mayor of a city that wants to improve the city’s operations and image</a:t>
            </a:r>
          </a:p>
          <a:p>
            <a:pPr lvl="1"/>
            <a:r>
              <a:rPr lang="en-MY" dirty="0" smtClean="0"/>
              <a:t>A political party who wants to win the election</a:t>
            </a:r>
            <a:endParaRPr lang="en-MY" dirty="0"/>
          </a:p>
          <a:p>
            <a:r>
              <a:rPr lang="en-MY" dirty="0"/>
              <a:t>The class will be conducted with discussion and presentation among the group</a:t>
            </a:r>
          </a:p>
          <a:p>
            <a:pPr marL="457200" lvl="1"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10</a:t>
            </a:fld>
            <a:endParaRPr lang="en-US"/>
          </a:p>
        </p:txBody>
      </p:sp>
    </p:spTree>
    <p:extLst>
      <p:ext uri="{BB962C8B-B14F-4D97-AF65-F5344CB8AC3E}">
        <p14:creationId xmlns:p14="http://schemas.microsoft.com/office/powerpoint/2010/main" val="129982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1766008"/>
            <a:ext cx="12192000" cy="2852737"/>
          </a:xfrm>
          <a:solidFill>
            <a:schemeClr val="tx1">
              <a:alpha val="73000"/>
            </a:schemeClr>
          </a:solidFill>
        </p:spPr>
        <p:txBody>
          <a:bodyPr/>
          <a:lstStyle/>
          <a:p>
            <a:pPr algn="l"/>
            <a:r>
              <a:rPr lang="en-US" dirty="0">
                <a:solidFill>
                  <a:schemeClr val="bg1"/>
                </a:solidFill>
              </a:rPr>
              <a:t>Business Analytics: Viewing Business Problems from A Data Perspective</a:t>
            </a:r>
          </a:p>
        </p:txBody>
      </p:sp>
      <p:sp>
        <p:nvSpPr>
          <p:cNvPr id="6" name="Text Placeholder 5"/>
          <p:cNvSpPr>
            <a:spLocks noGrp="1"/>
          </p:cNvSpPr>
          <p:nvPr>
            <p:ph type="body" idx="1"/>
          </p:nvPr>
        </p:nvSpPr>
        <p:spPr>
          <a:xfrm>
            <a:off x="0" y="4645733"/>
            <a:ext cx="12192000" cy="1500187"/>
          </a:xfrm>
        </p:spPr>
        <p:txBody>
          <a:bodyPr/>
          <a:lstStyle/>
          <a:p>
            <a:endParaRPr lang="en-US" dirty="0"/>
          </a:p>
        </p:txBody>
      </p:sp>
      <p:sp>
        <p:nvSpPr>
          <p:cNvPr id="2" name="Slide Number Placeholder 1"/>
          <p:cNvSpPr>
            <a:spLocks noGrp="1"/>
          </p:cNvSpPr>
          <p:nvPr>
            <p:ph type="sldNum" sz="quarter" idx="12"/>
          </p:nvPr>
        </p:nvSpPr>
        <p:spPr/>
        <p:txBody>
          <a:bodyPr/>
          <a:lstStyle/>
          <a:p>
            <a:fld id="{A6F6C14D-1FD4-472A-8744-C9B84165FF04}" type="slidenum">
              <a:rPr lang="en-US" smtClean="0"/>
              <a:t>11</a:t>
            </a:fld>
            <a:endParaRPr lang="en-US"/>
          </a:p>
        </p:txBody>
      </p:sp>
    </p:spTree>
    <p:extLst>
      <p:ext uri="{BB962C8B-B14F-4D97-AF65-F5344CB8AC3E}">
        <p14:creationId xmlns:p14="http://schemas.microsoft.com/office/powerpoint/2010/main" val="3166685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0000" r="8400"/>
          <a:stretch/>
        </p:blipFill>
        <p:spPr>
          <a:xfrm>
            <a:off x="20" y="10"/>
            <a:ext cx="12191980" cy="6857990"/>
          </a:xfrm>
          <a:prstGeom prst="rect">
            <a:avLst/>
          </a:prstGeom>
        </p:spPr>
      </p:pic>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a:normAutofit/>
          </a:bodyPr>
          <a:lstStyle/>
          <a:p>
            <a:fld id="{A6F6C14D-1FD4-472A-8744-C9B84165FF04}" type="slidenum">
              <a:rPr lang="en-US">
                <a:solidFill>
                  <a:srgbClr val="FFFFFF"/>
                </a:solidFill>
              </a:rPr>
              <a:pPr/>
              <a:t>12</a:t>
            </a:fld>
            <a:endParaRPr lang="en-US">
              <a:solidFill>
                <a:srgbClr val="FFFFFF"/>
              </a:solidFill>
            </a:endParaRPr>
          </a:p>
        </p:txBody>
      </p:sp>
      <p:sp>
        <p:nvSpPr>
          <p:cNvPr id="8" name="Title 7"/>
          <p:cNvSpPr>
            <a:spLocks noGrp="1"/>
          </p:cNvSpPr>
          <p:nvPr>
            <p:ph type="title"/>
          </p:nvPr>
        </p:nvSpPr>
        <p:spPr>
          <a:xfrm>
            <a:off x="674237" y="914401"/>
            <a:ext cx="3657599" cy="4781697"/>
          </a:xfrm>
        </p:spPr>
        <p:txBody>
          <a:bodyPr>
            <a:normAutofit fontScale="90000"/>
          </a:bodyPr>
          <a:lstStyle/>
          <a:p>
            <a:r>
              <a:rPr lang="en-MY" sz="5400" dirty="0"/>
              <a:t>The Beer and Diaper Legend</a:t>
            </a:r>
            <a:br>
              <a:rPr lang="en-MY" sz="5400" dirty="0"/>
            </a:br>
            <a:r>
              <a:rPr lang="en-MY" sz="2200" dirty="0"/>
              <a:t>A data perspective will provide</a:t>
            </a:r>
            <a:br>
              <a:rPr lang="en-MY" sz="2200" dirty="0"/>
            </a:br>
            <a:r>
              <a:rPr lang="en-US" sz="2200" dirty="0"/>
              <a:t>you with structure and principles, and this will give you a framework to systematically analyze such problems. </a:t>
            </a:r>
            <a:br>
              <a:rPr lang="en-US" sz="2200" dirty="0"/>
            </a:br>
            <a:r>
              <a:rPr lang="en-US" sz="2200" dirty="0"/>
              <a:t>As you get better at data-analytic thinking you will develop</a:t>
            </a:r>
            <a:br>
              <a:rPr lang="en-US" sz="2200" dirty="0"/>
            </a:br>
            <a:r>
              <a:rPr lang="en-US" sz="2200" dirty="0"/>
              <a:t>intuition as to how and where to apply creativity and domain knowledge.</a:t>
            </a:r>
            <a:endParaRPr lang="en-MY" sz="5400" dirty="0"/>
          </a:p>
        </p:txBody>
      </p:sp>
    </p:spTree>
    <p:extLst>
      <p:ext uri="{BB962C8B-B14F-4D97-AF65-F5344CB8AC3E}">
        <p14:creationId xmlns:p14="http://schemas.microsoft.com/office/powerpoint/2010/main" val="337448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Hurricane Frances</a:t>
            </a:r>
          </a:p>
        </p:txBody>
      </p:sp>
      <p:sp>
        <p:nvSpPr>
          <p:cNvPr id="3" name="Slide Number Placeholder 2"/>
          <p:cNvSpPr>
            <a:spLocks noGrp="1"/>
          </p:cNvSpPr>
          <p:nvPr>
            <p:ph type="sldNum" sz="quarter" idx="12"/>
          </p:nvPr>
        </p:nvSpPr>
        <p:spPr/>
        <p:txBody>
          <a:bodyPr/>
          <a:lstStyle/>
          <a:p>
            <a:fld id="{A6F6C14D-1FD4-472A-8744-C9B84165FF04}" type="slidenum">
              <a:rPr lang="en-US" smtClean="0"/>
              <a:t>13</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863" y="1227550"/>
            <a:ext cx="4927703" cy="3279162"/>
          </a:xfrm>
          <a:prstGeom prst="rect">
            <a:avLst/>
          </a:prstGeom>
        </p:spPr>
      </p:pic>
      <p:sp>
        <p:nvSpPr>
          <p:cNvPr id="5" name="TextBox 4"/>
          <p:cNvSpPr txBox="1"/>
          <p:nvPr/>
        </p:nvSpPr>
        <p:spPr>
          <a:xfrm>
            <a:off x="838200" y="4857008"/>
            <a:ext cx="5953938" cy="584775"/>
          </a:xfrm>
          <a:prstGeom prst="rect">
            <a:avLst/>
          </a:prstGeom>
          <a:noFill/>
        </p:spPr>
        <p:txBody>
          <a:bodyPr wrap="none" rtlCol="0">
            <a:spAutoFit/>
          </a:bodyPr>
          <a:lstStyle/>
          <a:p>
            <a:r>
              <a:rPr lang="en-MY" sz="3200" dirty="0"/>
              <a:t>Obvious vs non-obvious prediction</a:t>
            </a:r>
          </a:p>
        </p:txBody>
      </p:sp>
    </p:spTree>
    <p:extLst>
      <p:ext uri="{BB962C8B-B14F-4D97-AF65-F5344CB8AC3E}">
        <p14:creationId xmlns:p14="http://schemas.microsoft.com/office/powerpoint/2010/main" val="310036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0271" y="269807"/>
            <a:ext cx="4169664" cy="2231136"/>
          </a:xfrm>
        </p:spPr>
        <p:txBody>
          <a:bodyPr/>
          <a:lstStyle/>
          <a:p>
            <a:r>
              <a:rPr lang="en-MY" dirty="0">
                <a:solidFill>
                  <a:schemeClr val="bg1"/>
                </a:solidFill>
              </a:rPr>
              <a:t>Predicting Customer Churn</a:t>
            </a:r>
          </a:p>
        </p:txBody>
      </p:sp>
      <p:sp>
        <p:nvSpPr>
          <p:cNvPr id="3" name="Slide Number Placeholder 2"/>
          <p:cNvSpPr>
            <a:spLocks noGrp="1"/>
          </p:cNvSpPr>
          <p:nvPr>
            <p:ph type="sldNum" sz="quarter" idx="12"/>
          </p:nvPr>
        </p:nvSpPr>
        <p:spPr/>
        <p:txBody>
          <a:bodyPr/>
          <a:lstStyle/>
          <a:p>
            <a:fld id="{A6F6C14D-1FD4-472A-8744-C9B84165FF04}" type="slidenum">
              <a:rPr lang="en-US" smtClean="0"/>
              <a:t>14</a:t>
            </a:fld>
            <a:endParaRPr lang="en-US"/>
          </a:p>
        </p:txBody>
      </p:sp>
      <p:sp>
        <p:nvSpPr>
          <p:cNvPr id="4" name="Rectangle 3"/>
          <p:cNvSpPr/>
          <p:nvPr/>
        </p:nvSpPr>
        <p:spPr>
          <a:xfrm>
            <a:off x="5375563" y="2274699"/>
            <a:ext cx="6096000" cy="1200329"/>
          </a:xfrm>
          <a:prstGeom prst="rect">
            <a:avLst/>
          </a:prstGeom>
        </p:spPr>
        <p:txBody>
          <a:bodyPr>
            <a:spAutoFit/>
          </a:bodyPr>
          <a:lstStyle/>
          <a:p>
            <a:r>
              <a:rPr lang="en-US" dirty="0">
                <a:solidFill>
                  <a:schemeClr val="bg1"/>
                </a:solidFill>
              </a:rPr>
              <a:t>Think carefully about what data you might use and how they would be used. Specifically, how should MegaTelCo choose a set of customers to receive their offer in order to best</a:t>
            </a:r>
          </a:p>
          <a:p>
            <a:r>
              <a:rPr lang="en-US" dirty="0">
                <a:solidFill>
                  <a:schemeClr val="bg1"/>
                </a:solidFill>
              </a:rPr>
              <a:t>reduce churn for a particular incentive budget?</a:t>
            </a:r>
            <a:endParaRPr lang="en-MY" dirty="0">
              <a:solidFill>
                <a:schemeClr val="bg1"/>
              </a:solidFill>
            </a:endParaRPr>
          </a:p>
        </p:txBody>
      </p:sp>
    </p:spTree>
    <p:extLst>
      <p:ext uri="{BB962C8B-B14F-4D97-AF65-F5344CB8AC3E}">
        <p14:creationId xmlns:p14="http://schemas.microsoft.com/office/powerpoint/2010/main" val="130815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6F6C14D-1FD4-472A-8744-C9B84165FF04}" type="slidenum">
              <a:rPr lang="en-US" smtClean="0"/>
              <a:t>15</a:t>
            </a:fld>
            <a:endParaRPr lang="en-US"/>
          </a:p>
        </p:txBody>
      </p:sp>
      <p:sp>
        <p:nvSpPr>
          <p:cNvPr id="4" name="Rectangle 3"/>
          <p:cNvSpPr/>
          <p:nvPr/>
        </p:nvSpPr>
        <p:spPr>
          <a:xfrm>
            <a:off x="624445" y="377086"/>
            <a:ext cx="10253352" cy="6038641"/>
          </a:xfrm>
          <a:prstGeom prst="rect">
            <a:avLst/>
          </a:prstGeom>
        </p:spPr>
        <p:txBody>
          <a:bodyPr wrap="square">
            <a:spAutoFit/>
          </a:bodyPr>
          <a:lstStyle/>
          <a:p>
            <a:pPr>
              <a:lnSpc>
                <a:spcPct val="107000"/>
              </a:lnSpc>
              <a:spcAft>
                <a:spcPts val="800"/>
              </a:spcAft>
            </a:pPr>
            <a:r>
              <a:rPr lang="en-MY" sz="2400" b="1" dirty="0">
                <a:latin typeface="Calibri" panose="020F0502020204030204" pitchFamily="34" charset="0"/>
                <a:ea typeface="Calibri" panose="020F0502020204030204" pitchFamily="34" charset="0"/>
                <a:cs typeface="Times New Roman" panose="02020603050405020304" pitchFamily="18" charset="0"/>
              </a:rPr>
              <a:t>Case Study: Predicting Customer Churn</a:t>
            </a:r>
            <a:endParaRPr lang="en-MY"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MY" dirty="0">
                <a:latin typeface="Calibri" panose="020F0502020204030204" pitchFamily="34" charset="0"/>
                <a:ea typeface="Calibri" panose="020F0502020204030204" pitchFamily="34" charset="0"/>
                <a:cs typeface="Times New Roman" panose="02020603050405020304" pitchFamily="18" charset="0"/>
              </a:rPr>
              <a:t>How are such data analyses performed? Consider a second, more typical business scenario and how it might be treated from a data perspective. </a:t>
            </a:r>
          </a:p>
          <a:p>
            <a:pPr>
              <a:lnSpc>
                <a:spcPct val="107000"/>
              </a:lnSpc>
              <a:spcAft>
                <a:spcPts val="800"/>
              </a:spcAft>
            </a:pPr>
            <a:r>
              <a:rPr lang="en-MY" dirty="0">
                <a:latin typeface="Calibri" panose="020F0502020204030204" pitchFamily="34" charset="0"/>
                <a:ea typeface="Calibri" panose="020F0502020204030204" pitchFamily="34" charset="0"/>
                <a:cs typeface="Times New Roman" panose="02020603050405020304" pitchFamily="18" charset="0"/>
              </a:rPr>
              <a:t>You just landed a great analytical job with MegaTelCo, one of the largest telecommunication firms in the United States. They are having a major problem with customer retention in their wireless business. In the mid-Atlantic region, 20% of cell phone customers leave when their contracts expire, and it is getting increasingly difficult to acquire new customers. </a:t>
            </a:r>
          </a:p>
          <a:p>
            <a:pPr>
              <a:lnSpc>
                <a:spcPct val="107000"/>
              </a:lnSpc>
              <a:spcAft>
                <a:spcPts val="800"/>
              </a:spcAft>
            </a:pPr>
            <a:r>
              <a:rPr lang="en-MY" dirty="0">
                <a:latin typeface="Calibri" panose="020F0502020204030204" pitchFamily="34" charset="0"/>
                <a:ea typeface="Calibri" panose="020F0502020204030204" pitchFamily="34" charset="0"/>
                <a:cs typeface="Times New Roman" panose="02020603050405020304" pitchFamily="18" charset="0"/>
              </a:rPr>
              <a:t>Since the cell phone market is now saturated, the huge growth in the wireless market has tapered off. Communications companies are now engaged in battles to attract each other’s customers while retaining their own. Customers switching from one company to another is called churn, and it is expensive all around: one company must spend on incentives to attract a customer while another company loses revenue when the customer departs. </a:t>
            </a:r>
          </a:p>
          <a:p>
            <a:pPr>
              <a:lnSpc>
                <a:spcPct val="107000"/>
              </a:lnSpc>
              <a:spcAft>
                <a:spcPts val="800"/>
              </a:spcAft>
            </a:pPr>
            <a:r>
              <a:rPr lang="en-MY" dirty="0">
                <a:latin typeface="Calibri" panose="020F0502020204030204" pitchFamily="34" charset="0"/>
                <a:ea typeface="Calibri" panose="020F0502020204030204" pitchFamily="34" charset="0"/>
                <a:cs typeface="Times New Roman" panose="02020603050405020304" pitchFamily="18" charset="0"/>
              </a:rPr>
              <a:t>You have been called in to help understand the problem and to devise a solution. Attracting new customers is much more expensive than retaining existing ones, so a good deal of marketing budget is allocated to prevent churn. Marketing has already designed a special retention offer. </a:t>
            </a:r>
          </a:p>
          <a:p>
            <a:pPr>
              <a:lnSpc>
                <a:spcPct val="107000"/>
              </a:lnSpc>
              <a:spcAft>
                <a:spcPts val="800"/>
              </a:spcAft>
            </a:pPr>
            <a:r>
              <a:rPr lang="en-MY" b="1" dirty="0">
                <a:latin typeface="Calibri" panose="020F0502020204030204" pitchFamily="34" charset="0"/>
                <a:ea typeface="Calibri" panose="020F0502020204030204" pitchFamily="34" charset="0"/>
                <a:cs typeface="Times New Roman" panose="02020603050405020304" pitchFamily="18" charset="0"/>
              </a:rPr>
              <a:t>Your task is to devise a precise, step-by-step plan for how the data science team should use </a:t>
            </a:r>
            <a:r>
              <a:rPr lang="en-MY" b="1" dirty="0" err="1">
                <a:latin typeface="Calibri" panose="020F0502020204030204" pitchFamily="34" charset="0"/>
                <a:ea typeface="Calibri" panose="020F0502020204030204" pitchFamily="34" charset="0"/>
                <a:cs typeface="Times New Roman" panose="02020603050405020304" pitchFamily="18" charset="0"/>
              </a:rPr>
              <a:t>MegaTelCo’s</a:t>
            </a:r>
            <a:r>
              <a:rPr lang="en-MY" b="1" dirty="0">
                <a:latin typeface="Calibri" panose="020F0502020204030204" pitchFamily="34" charset="0"/>
                <a:ea typeface="Calibri" panose="020F0502020204030204" pitchFamily="34" charset="0"/>
                <a:cs typeface="Times New Roman" panose="02020603050405020304" pitchFamily="18" charset="0"/>
              </a:rPr>
              <a:t> vast data resources to decide which customers should be offered the special retention deal prior to the expiration of their contracts.</a:t>
            </a:r>
            <a:r>
              <a:rPr lang="en-MY" dirty="0">
                <a:latin typeface="Calibri" panose="020F0502020204030204" pitchFamily="34" charset="0"/>
                <a:ea typeface="Calibri" panose="020F0502020204030204" pitchFamily="34" charset="0"/>
                <a:cs typeface="Times New Roman" panose="02020603050405020304" pitchFamily="18" charset="0"/>
              </a:rPr>
              <a:t> </a:t>
            </a:r>
            <a:r>
              <a:rPr lang="en-MY" b="1" dirty="0">
                <a:latin typeface="Calibri" panose="020F0502020204030204" pitchFamily="34" charset="0"/>
                <a:ea typeface="Calibri" panose="020F0502020204030204" pitchFamily="34" charset="0"/>
                <a:cs typeface="Times New Roman" panose="02020603050405020304" pitchFamily="18" charset="0"/>
              </a:rPr>
              <a:t>Think carefully about what data you might use and how they would be used.</a:t>
            </a:r>
            <a:endParaRPr lang="en-MY"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07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Slide Number Placeholder 2"/>
          <p:cNvSpPr>
            <a:spLocks noGrp="1"/>
          </p:cNvSpPr>
          <p:nvPr>
            <p:ph type="sldNum" sz="quarter" idx="12"/>
          </p:nvPr>
        </p:nvSpPr>
        <p:spPr/>
        <p:txBody>
          <a:bodyPr/>
          <a:lstStyle/>
          <a:p>
            <a:fld id="{A6F6C14D-1FD4-472A-8744-C9B84165FF04}" type="slidenum">
              <a:rPr lang="en-US" smtClean="0"/>
              <a:t>16</a:t>
            </a:fld>
            <a:endParaRPr lang="en-US"/>
          </a:p>
        </p:txBody>
      </p:sp>
      <p:pic>
        <p:nvPicPr>
          <p:cNvPr id="4" name="Picture 3"/>
          <p:cNvPicPr>
            <a:picLocks noChangeAspect="1"/>
          </p:cNvPicPr>
          <p:nvPr/>
        </p:nvPicPr>
        <p:blipFill>
          <a:blip r:embed="rId3"/>
          <a:stretch>
            <a:fillRect/>
          </a:stretch>
        </p:blipFill>
        <p:spPr>
          <a:xfrm>
            <a:off x="1285875" y="803275"/>
            <a:ext cx="4810125" cy="5553075"/>
          </a:xfrm>
          <a:prstGeom prst="rect">
            <a:avLst/>
          </a:prstGeom>
        </p:spPr>
      </p:pic>
      <p:sp>
        <p:nvSpPr>
          <p:cNvPr id="5" name="TextBox 4"/>
          <p:cNvSpPr txBox="1"/>
          <p:nvPr/>
        </p:nvSpPr>
        <p:spPr>
          <a:xfrm>
            <a:off x="6096000" y="3054022"/>
            <a:ext cx="5257800" cy="1200329"/>
          </a:xfrm>
          <a:prstGeom prst="rect">
            <a:avLst/>
          </a:prstGeom>
          <a:noFill/>
        </p:spPr>
        <p:txBody>
          <a:bodyPr wrap="square" rtlCol="0">
            <a:spAutoFit/>
          </a:bodyPr>
          <a:lstStyle/>
          <a:p>
            <a:r>
              <a:rPr lang="en-MY" sz="2400" b="1" dirty="0"/>
              <a:t>What is the different between Data Science and Data Engineering/Processing and Big Data?</a:t>
            </a:r>
          </a:p>
        </p:txBody>
      </p:sp>
    </p:spTree>
    <p:extLst>
      <p:ext uri="{BB962C8B-B14F-4D97-AF65-F5344CB8AC3E}">
        <p14:creationId xmlns:p14="http://schemas.microsoft.com/office/powerpoint/2010/main" val="7050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6F6C14D-1FD4-472A-8744-C9B84165FF04}" type="slidenum">
              <a:rPr lang="en-US" smtClean="0"/>
              <a:t>17</a:t>
            </a:fld>
            <a:endParaRPr lang="en-US"/>
          </a:p>
        </p:txBody>
      </p:sp>
      <p:pic>
        <p:nvPicPr>
          <p:cNvPr id="4" name="Picture 3"/>
          <p:cNvPicPr>
            <a:picLocks noChangeAspect="1"/>
          </p:cNvPicPr>
          <p:nvPr/>
        </p:nvPicPr>
        <p:blipFill>
          <a:blip r:embed="rId3"/>
          <a:stretch>
            <a:fillRect/>
          </a:stretch>
        </p:blipFill>
        <p:spPr>
          <a:xfrm>
            <a:off x="838200" y="778800"/>
            <a:ext cx="9491620" cy="5577550"/>
          </a:xfrm>
          <a:prstGeom prst="rect">
            <a:avLst/>
          </a:prstGeom>
        </p:spPr>
      </p:pic>
    </p:spTree>
    <p:extLst>
      <p:ext uri="{BB962C8B-B14F-4D97-AF65-F5344CB8AC3E}">
        <p14:creationId xmlns:p14="http://schemas.microsoft.com/office/powerpoint/2010/main" val="1407615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Target and Walmart interest in babies</a:t>
            </a:r>
          </a:p>
        </p:txBody>
      </p:sp>
      <p:sp>
        <p:nvSpPr>
          <p:cNvPr id="3" name="Slide Number Placeholder 2"/>
          <p:cNvSpPr>
            <a:spLocks noGrp="1"/>
          </p:cNvSpPr>
          <p:nvPr>
            <p:ph type="sldNum" sz="quarter" idx="12"/>
          </p:nvPr>
        </p:nvSpPr>
        <p:spPr/>
        <p:txBody>
          <a:bodyPr/>
          <a:lstStyle/>
          <a:p>
            <a:fld id="{A6F6C14D-1FD4-472A-8744-C9B84165FF04}" type="slidenum">
              <a:rPr lang="en-US" smtClean="0"/>
              <a:t>18</a:t>
            </a:fld>
            <a:endParaRPr lang="en-US"/>
          </a:p>
        </p:txBody>
      </p:sp>
      <p:sp>
        <p:nvSpPr>
          <p:cNvPr id="5" name="Rectangle 4"/>
          <p:cNvSpPr/>
          <p:nvPr/>
        </p:nvSpPr>
        <p:spPr>
          <a:xfrm>
            <a:off x="3048000" y="3181090"/>
            <a:ext cx="6096000" cy="646331"/>
          </a:xfrm>
          <a:prstGeom prst="rect">
            <a:avLst/>
          </a:prstGeom>
        </p:spPr>
        <p:txBody>
          <a:bodyPr>
            <a:spAutoFit/>
          </a:bodyPr>
          <a:lstStyle/>
          <a:p>
            <a:r>
              <a:rPr lang="en-US" dirty="0">
                <a:latin typeface="MinionPro-Regular"/>
              </a:rPr>
              <a:t>“As soon as we get them buying diapers from us, they’re going to start </a:t>
            </a:r>
            <a:r>
              <a:rPr lang="en-MY" dirty="0">
                <a:latin typeface="MinionPro-Regular"/>
              </a:rPr>
              <a:t>buying everything else too.”</a:t>
            </a:r>
            <a:endParaRPr lang="en-MY" dirty="0"/>
          </a:p>
        </p:txBody>
      </p:sp>
      <p:pic>
        <p:nvPicPr>
          <p:cNvPr id="6" name="Picture 5"/>
          <p:cNvPicPr>
            <a:picLocks noChangeAspect="1"/>
          </p:cNvPicPr>
          <p:nvPr/>
        </p:nvPicPr>
        <p:blipFill>
          <a:blip r:embed="rId2"/>
          <a:stretch>
            <a:fillRect/>
          </a:stretch>
        </p:blipFill>
        <p:spPr>
          <a:xfrm>
            <a:off x="1303626" y="2187266"/>
            <a:ext cx="1438275" cy="1438275"/>
          </a:xfrm>
          <a:prstGeom prst="rect">
            <a:avLst/>
          </a:prstGeom>
        </p:spPr>
      </p:pic>
      <p:pic>
        <p:nvPicPr>
          <p:cNvPr id="7" name="Picture 6"/>
          <p:cNvPicPr>
            <a:picLocks noChangeAspect="1"/>
          </p:cNvPicPr>
          <p:nvPr/>
        </p:nvPicPr>
        <p:blipFill>
          <a:blip r:embed="rId3"/>
          <a:stretch>
            <a:fillRect/>
          </a:stretch>
        </p:blipFill>
        <p:spPr>
          <a:xfrm>
            <a:off x="9770732" y="2187265"/>
            <a:ext cx="1438275" cy="1438275"/>
          </a:xfrm>
          <a:prstGeom prst="rect">
            <a:avLst/>
          </a:prstGeom>
        </p:spPr>
      </p:pic>
      <p:sp>
        <p:nvSpPr>
          <p:cNvPr id="8" name="TextBox 7"/>
          <p:cNvSpPr txBox="1"/>
          <p:nvPr/>
        </p:nvSpPr>
        <p:spPr>
          <a:xfrm>
            <a:off x="935491" y="4202166"/>
            <a:ext cx="4764665" cy="923330"/>
          </a:xfrm>
          <a:prstGeom prst="rect">
            <a:avLst/>
          </a:prstGeom>
          <a:noFill/>
        </p:spPr>
        <p:txBody>
          <a:bodyPr wrap="square" rtlCol="0">
            <a:spAutoFit/>
          </a:bodyPr>
          <a:lstStyle/>
          <a:p>
            <a:r>
              <a:rPr lang="en-US" dirty="0"/>
              <a:t>Since most birth records are public, retailers obtain information on births and send out special offers to the new parents.</a:t>
            </a:r>
            <a:endParaRPr lang="en-MY" dirty="0"/>
          </a:p>
        </p:txBody>
      </p:sp>
      <p:sp>
        <p:nvSpPr>
          <p:cNvPr id="9" name="Rectangle 8"/>
          <p:cNvSpPr/>
          <p:nvPr/>
        </p:nvSpPr>
        <p:spPr>
          <a:xfrm>
            <a:off x="5838701" y="4663831"/>
            <a:ext cx="6096000" cy="830997"/>
          </a:xfrm>
          <a:prstGeom prst="rect">
            <a:avLst/>
          </a:prstGeom>
        </p:spPr>
        <p:txBody>
          <a:bodyPr>
            <a:spAutoFit/>
          </a:bodyPr>
          <a:lstStyle/>
          <a:p>
            <a:r>
              <a:rPr lang="en-MY" sz="2400" b="1" dirty="0">
                <a:latin typeface="MinionPro-Regular"/>
              </a:rPr>
              <a:t>They were interested in </a:t>
            </a:r>
            <a:r>
              <a:rPr lang="en-US" sz="2400" b="1" dirty="0">
                <a:latin typeface="MinionPro-Regular"/>
              </a:rPr>
              <a:t>whether they could </a:t>
            </a:r>
            <a:r>
              <a:rPr lang="en-US" sz="2400" b="1" i="1" dirty="0">
                <a:latin typeface="MinionPro-Italic"/>
              </a:rPr>
              <a:t>predict </a:t>
            </a:r>
            <a:r>
              <a:rPr lang="en-US" sz="2400" b="1" dirty="0">
                <a:latin typeface="MinionPro-Regular"/>
              </a:rPr>
              <a:t>that people </a:t>
            </a:r>
            <a:r>
              <a:rPr lang="en-US" sz="2400" b="1" i="1" dirty="0">
                <a:latin typeface="MinionPro-Italic"/>
              </a:rPr>
              <a:t>are expecting </a:t>
            </a:r>
            <a:r>
              <a:rPr lang="en-US" sz="2400" b="1" dirty="0">
                <a:latin typeface="MinionPro-Regular"/>
              </a:rPr>
              <a:t>a baby.</a:t>
            </a:r>
            <a:endParaRPr lang="en-MY" sz="2400" b="1" dirty="0"/>
          </a:p>
        </p:txBody>
      </p:sp>
    </p:spTree>
    <p:extLst>
      <p:ext uri="{BB962C8B-B14F-4D97-AF65-F5344CB8AC3E}">
        <p14:creationId xmlns:p14="http://schemas.microsoft.com/office/powerpoint/2010/main" val="2193271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Calibri" panose="020F0502020204030204" pitchFamily="34" charset="0"/>
                <a:ea typeface="Calibri" panose="020F0502020204030204" pitchFamily="34" charset="0"/>
                <a:cs typeface="Times New Roman" panose="02020603050405020304" pitchFamily="18" charset="0"/>
              </a:rPr>
              <a:t>Why we want to estimate?</a:t>
            </a:r>
            <a:endParaRPr lang="en-MY" dirty="0"/>
          </a:p>
        </p:txBody>
      </p:sp>
      <p:sp>
        <p:nvSpPr>
          <p:cNvPr id="3" name="Slide Number Placeholder 2"/>
          <p:cNvSpPr>
            <a:spLocks noGrp="1"/>
          </p:cNvSpPr>
          <p:nvPr>
            <p:ph type="sldNum" sz="quarter" idx="12"/>
          </p:nvPr>
        </p:nvSpPr>
        <p:spPr/>
        <p:txBody>
          <a:bodyPr/>
          <a:lstStyle/>
          <a:p>
            <a:fld id="{A6F6C14D-1FD4-472A-8744-C9B84165FF04}" type="slidenum">
              <a:rPr lang="en-US" smtClean="0"/>
              <a:t>19</a:t>
            </a:fld>
            <a:endParaRPr lang="en-US"/>
          </a:p>
        </p:txBody>
      </p:sp>
      <p:sp>
        <p:nvSpPr>
          <p:cNvPr id="5" name="Rectangle 4"/>
          <p:cNvSpPr/>
          <p:nvPr/>
        </p:nvSpPr>
        <p:spPr>
          <a:xfrm>
            <a:off x="1254825" y="2302593"/>
            <a:ext cx="8637319" cy="2308324"/>
          </a:xfrm>
          <a:prstGeom prst="rect">
            <a:avLst/>
          </a:prstGeom>
        </p:spPr>
        <p:txBody>
          <a:bodyPr wrap="square">
            <a:spAutoFit/>
          </a:bodyPr>
          <a:lstStyle/>
          <a:p>
            <a:r>
              <a:rPr lang="en-MY" dirty="0"/>
              <a:t>If we can improve our ability to estimate, for a given customer, how profitable it would be for us to focus on her, we can potentially reap large benefits by applying this ability to the millions of customers in the population. </a:t>
            </a:r>
          </a:p>
          <a:p>
            <a:endParaRPr lang="en-MY" dirty="0"/>
          </a:p>
          <a:p>
            <a:r>
              <a:rPr lang="en-MY" dirty="0"/>
              <a:t>This same logic applies to many of the areas where we have seen the most intense application of data science and data mining: </a:t>
            </a:r>
            <a:r>
              <a:rPr lang="en-MY" b="1" dirty="0"/>
              <a:t>direct marketing, online advertising, credit scoring, financial trading, help-desk management, fraud detection, search ranking, product recommendation, and so on.</a:t>
            </a:r>
          </a:p>
        </p:txBody>
      </p:sp>
    </p:spTree>
    <p:extLst>
      <p:ext uri="{BB962C8B-B14F-4D97-AF65-F5344CB8AC3E}">
        <p14:creationId xmlns:p14="http://schemas.microsoft.com/office/powerpoint/2010/main" val="205454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MY"/>
              <a:t>Agenda</a:t>
            </a:r>
            <a:endParaRPr lang="en-MY" dirty="0"/>
          </a:p>
        </p:txBody>
      </p:sp>
      <p:sp>
        <p:nvSpPr>
          <p:cNvPr id="3" name="Content Placeholder 2"/>
          <p:cNvSpPr>
            <a:spLocks noGrp="1"/>
          </p:cNvSpPr>
          <p:nvPr>
            <p:ph idx="1"/>
          </p:nvPr>
        </p:nvSpPr>
        <p:spPr>
          <a:xfrm>
            <a:off x="838200" y="1825625"/>
            <a:ext cx="10515600" cy="4351338"/>
          </a:xfrm>
        </p:spPr>
        <p:txBody>
          <a:bodyPr/>
          <a:lstStyle/>
          <a:p>
            <a:r>
              <a:rPr lang="en-MY"/>
              <a:t>The Instructors</a:t>
            </a:r>
          </a:p>
          <a:p>
            <a:r>
              <a:rPr lang="en-MY"/>
              <a:t>Learning Outcomes</a:t>
            </a:r>
          </a:p>
          <a:p>
            <a:r>
              <a:rPr lang="en-MY"/>
              <a:t>Course Outline</a:t>
            </a:r>
          </a:p>
          <a:p>
            <a:endParaRPr lang="en-MY" dirty="0"/>
          </a:p>
        </p:txBody>
      </p:sp>
      <p:sp>
        <p:nvSpPr>
          <p:cNvPr id="4" name="Slide Number Placeholder 3"/>
          <p:cNvSpPr>
            <a:spLocks noGrp="1"/>
          </p:cNvSpPr>
          <p:nvPr>
            <p:ph type="sldNum" sz="quarter" idx="12"/>
          </p:nvPr>
        </p:nvSpPr>
        <p:spPr>
          <a:xfrm>
            <a:off x="7863254" y="6488381"/>
            <a:ext cx="2743200" cy="365125"/>
          </a:xfrm>
        </p:spPr>
        <p:txBody>
          <a:bodyPr/>
          <a:lstStyle/>
          <a:p>
            <a:fld id="{A6F6C14D-1FD4-472A-8744-C9B84165FF04}" type="slidenum">
              <a:rPr lang="en-US" smtClean="0"/>
              <a:t>2</a:t>
            </a:fld>
            <a:endParaRPr lang="en-US"/>
          </a:p>
        </p:txBody>
      </p:sp>
    </p:spTree>
    <p:extLst>
      <p:ext uri="{BB962C8B-B14F-4D97-AF65-F5344CB8AC3E}">
        <p14:creationId xmlns:p14="http://schemas.microsoft.com/office/powerpoint/2010/main" val="3901364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3603" r="3396"/>
          <a:stretch/>
        </p:blipFill>
        <p:spPr>
          <a:xfrm>
            <a:off x="458190" y="1591293"/>
            <a:ext cx="5043960" cy="3457513"/>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MY" dirty="0"/>
              <a:t>Investing in Data Assets</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fld id="{A6F6C14D-1FD4-472A-8744-C9B84165FF04}" type="slidenum">
              <a:rPr lang="en-US" smtClean="0"/>
              <a:t>20</a:t>
            </a:fld>
            <a:endParaRPr lang="en-US"/>
          </a:p>
        </p:txBody>
      </p:sp>
      <p:sp>
        <p:nvSpPr>
          <p:cNvPr id="9" name="Content Placeholder 8"/>
          <p:cNvSpPr>
            <a:spLocks noGrp="1"/>
          </p:cNvSpPr>
          <p:nvPr>
            <p:ph idx="1"/>
          </p:nvPr>
        </p:nvSpPr>
        <p:spPr>
          <a:xfrm>
            <a:off x="5799033" y="1847850"/>
            <a:ext cx="5851650" cy="4351338"/>
          </a:xfrm>
        </p:spPr>
        <p:txBody>
          <a:bodyPr>
            <a:normAutofit/>
          </a:bodyPr>
          <a:lstStyle/>
          <a:p>
            <a:r>
              <a:rPr lang="en-US" sz="1600" dirty="0"/>
              <a:t>The best data science team can yield little value </a:t>
            </a:r>
            <a:r>
              <a:rPr lang="en-US" sz="1600" b="1" dirty="0"/>
              <a:t>without</a:t>
            </a:r>
            <a:r>
              <a:rPr lang="en-US" sz="1600" dirty="0"/>
              <a:t> the appropriate data</a:t>
            </a:r>
          </a:p>
          <a:p>
            <a:r>
              <a:rPr lang="en-US" sz="1600" dirty="0"/>
              <a:t>Previously, credit cards essentially had uniform pricing.</a:t>
            </a:r>
          </a:p>
          <a:p>
            <a:r>
              <a:rPr lang="en-US" sz="1600" dirty="0"/>
              <a:t>No dataset on model profitability with the goal of offering different terms to different customers.</a:t>
            </a:r>
          </a:p>
          <a:p>
            <a:r>
              <a:rPr lang="en-US" sz="1600" dirty="0"/>
              <a:t>In Signet’s case, data could be generated on the profitability of customers given different credit terms by conducting experiments.</a:t>
            </a:r>
          </a:p>
        </p:txBody>
      </p:sp>
      <p:sp>
        <p:nvSpPr>
          <p:cNvPr id="3" name="Rectangle 2"/>
          <p:cNvSpPr/>
          <p:nvPr/>
        </p:nvSpPr>
        <p:spPr>
          <a:xfrm>
            <a:off x="458190" y="5631438"/>
            <a:ext cx="6096000" cy="646331"/>
          </a:xfrm>
          <a:prstGeom prst="rect">
            <a:avLst/>
          </a:prstGeom>
        </p:spPr>
        <p:txBody>
          <a:bodyPr>
            <a:spAutoFit/>
          </a:bodyPr>
          <a:lstStyle/>
          <a:p>
            <a:r>
              <a:rPr lang="en-US" b="1" dirty="0"/>
              <a:t>pricing, credit limits, low-initial-rate balance</a:t>
            </a:r>
          </a:p>
          <a:p>
            <a:r>
              <a:rPr lang="en-US" b="1" dirty="0"/>
              <a:t>transfers, cash back, loyalty points</a:t>
            </a:r>
            <a:endParaRPr lang="en-MY" b="1" dirty="0"/>
          </a:p>
        </p:txBody>
      </p:sp>
      <p:pic>
        <p:nvPicPr>
          <p:cNvPr id="5" name="Picture 4"/>
          <p:cNvPicPr>
            <a:picLocks noChangeAspect="1"/>
          </p:cNvPicPr>
          <p:nvPr/>
        </p:nvPicPr>
        <p:blipFill>
          <a:blip r:embed="rId3"/>
          <a:stretch>
            <a:fillRect/>
          </a:stretch>
        </p:blipFill>
        <p:spPr>
          <a:xfrm>
            <a:off x="7493330" y="3850964"/>
            <a:ext cx="4031920" cy="2687947"/>
          </a:xfrm>
          <a:prstGeom prst="rect">
            <a:avLst/>
          </a:prstGeom>
        </p:spPr>
      </p:pic>
    </p:spTree>
    <p:extLst>
      <p:ext uri="{BB962C8B-B14F-4D97-AF65-F5344CB8AC3E}">
        <p14:creationId xmlns:p14="http://schemas.microsoft.com/office/powerpoint/2010/main" val="3508037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(15 minutes)</a:t>
            </a:r>
            <a:endParaRPr lang="en-US" dirty="0"/>
          </a:p>
        </p:txBody>
      </p:sp>
      <p:sp>
        <p:nvSpPr>
          <p:cNvPr id="4" name="Content Placeholder 3"/>
          <p:cNvSpPr>
            <a:spLocks noGrp="1"/>
          </p:cNvSpPr>
          <p:nvPr>
            <p:ph idx="1"/>
          </p:nvPr>
        </p:nvSpPr>
        <p:spPr/>
        <p:txBody>
          <a:bodyPr/>
          <a:lstStyle/>
          <a:p>
            <a:r>
              <a:rPr lang="en-US" dirty="0" smtClean="0"/>
              <a:t>Is your company structured towards data-driven business? If not, is there any initiatives going toward it?</a:t>
            </a:r>
          </a:p>
          <a:p>
            <a:r>
              <a:rPr lang="en-US" dirty="0" smtClean="0"/>
              <a:t>What process and technologies that supports the strategy? </a:t>
            </a:r>
          </a:p>
          <a:p>
            <a:r>
              <a:rPr lang="en-US" dirty="0" smtClean="0"/>
              <a:t>Give one example how can data-driven business may help your company.</a:t>
            </a:r>
          </a:p>
          <a:p>
            <a:pPr marL="0" indent="0">
              <a:buNone/>
            </a:pPr>
            <a:r>
              <a:rPr lang="en-US" dirty="0" smtClean="0"/>
              <a:t>*Summarize it and tell it to the class.</a:t>
            </a:r>
          </a:p>
        </p:txBody>
      </p:sp>
      <p:sp>
        <p:nvSpPr>
          <p:cNvPr id="3" name="Slide Number Placeholder 2"/>
          <p:cNvSpPr>
            <a:spLocks noGrp="1"/>
          </p:cNvSpPr>
          <p:nvPr>
            <p:ph type="sldNum" sz="quarter" idx="12"/>
          </p:nvPr>
        </p:nvSpPr>
        <p:spPr/>
        <p:txBody>
          <a:bodyPr/>
          <a:lstStyle/>
          <a:p>
            <a:fld id="{A6F6C14D-1FD4-472A-8744-C9B84165FF04}" type="slidenum">
              <a:rPr lang="en-US" smtClean="0"/>
              <a:t>21</a:t>
            </a:fld>
            <a:endParaRPr lang="en-US"/>
          </a:p>
        </p:txBody>
      </p:sp>
    </p:spTree>
    <p:extLst>
      <p:ext uri="{BB962C8B-B14F-4D97-AF65-F5344CB8AC3E}">
        <p14:creationId xmlns:p14="http://schemas.microsoft.com/office/powerpoint/2010/main" val="115035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MY" dirty="0"/>
              <a:t>Some Fundamentals Concepts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1205589"/>
              </p:ext>
            </p:extLst>
          </p:nvPr>
        </p:nvGraphicFramePr>
        <p:xfrm>
          <a:off x="838200" y="1460665"/>
          <a:ext cx="10704616" cy="5027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A6F6C14D-1FD4-472A-8744-C9B84165FF04}" type="slidenum">
              <a:rPr lang="en-US" smtClean="0"/>
              <a:t>22</a:t>
            </a:fld>
            <a:endParaRPr lang="en-US"/>
          </a:p>
        </p:txBody>
      </p:sp>
      <p:sp>
        <p:nvSpPr>
          <p:cNvPr id="8" name="Rectangle 7"/>
          <p:cNvSpPr/>
          <p:nvPr/>
        </p:nvSpPr>
        <p:spPr>
          <a:xfrm>
            <a:off x="8967814" y="1845835"/>
            <a:ext cx="2575002" cy="729430"/>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tabLst>
                <a:tab pos="468630" algn="l"/>
                <a:tab pos="1361440" algn="l"/>
              </a:tabLst>
            </a:pPr>
            <a:r>
              <a:rPr lang="en-GB" dirty="0">
                <a:solidFill>
                  <a:srgbClr val="000000"/>
                </a:solidFill>
                <a:latin typeface="Trebuchet MS" panose="020B0603020202020204" pitchFamily="34" charset="0"/>
                <a:ea typeface="Calibri" panose="020F0502020204030204" pitchFamily="34" charset="0"/>
              </a:rPr>
              <a:t>The Data Mining Process (CRISP-DM)</a:t>
            </a:r>
            <a:endParaRPr lang="en-MY" sz="2800" dirty="0">
              <a:effectLst/>
              <a:latin typeface="Times New Roman" panose="02020603050405020304" pitchFamily="18" charset="0"/>
              <a:ea typeface="Times New Roman" panose="02020603050405020304" pitchFamily="18" charset="0"/>
            </a:endParaRPr>
          </a:p>
        </p:txBody>
      </p:sp>
      <p:sp>
        <p:nvSpPr>
          <p:cNvPr id="9" name="Rectangle 8"/>
          <p:cNvSpPr/>
          <p:nvPr/>
        </p:nvSpPr>
        <p:spPr>
          <a:xfrm>
            <a:off x="8946007" y="3119447"/>
            <a:ext cx="2596809" cy="729430"/>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tabLst>
                <a:tab pos="468630" algn="l"/>
                <a:tab pos="1361440" algn="l"/>
              </a:tabLst>
            </a:pPr>
            <a:r>
              <a:rPr lang="en-GB" dirty="0">
                <a:solidFill>
                  <a:srgbClr val="000000"/>
                </a:solidFill>
                <a:latin typeface="Trebuchet MS" panose="020B0603020202020204" pitchFamily="34" charset="0"/>
                <a:ea typeface="Calibri" panose="020F0502020204030204" pitchFamily="34" charset="0"/>
              </a:rPr>
              <a:t>Using the right dataset/attributes</a:t>
            </a:r>
            <a:endParaRPr lang="en-MY" sz="2800" dirty="0">
              <a:effectLst/>
              <a:latin typeface="Times New Roman" panose="02020603050405020304" pitchFamily="18" charset="0"/>
              <a:ea typeface="Times New Roman" panose="02020603050405020304" pitchFamily="18" charset="0"/>
            </a:endParaRPr>
          </a:p>
        </p:txBody>
      </p:sp>
      <p:sp>
        <p:nvSpPr>
          <p:cNvPr id="10" name="Rectangle 9"/>
          <p:cNvSpPr/>
          <p:nvPr/>
        </p:nvSpPr>
        <p:spPr>
          <a:xfrm>
            <a:off x="8967814" y="4418717"/>
            <a:ext cx="1742785" cy="385170"/>
          </a:xfrm>
          <a:prstGeom prst="rect">
            <a:avLst/>
          </a:prstGeom>
        </p:spPr>
        <p:txBody>
          <a:bodyPr wrap="none">
            <a:spAutoFit/>
          </a:bodyPr>
          <a:lstStyle/>
          <a:p>
            <a:pPr marL="342900" lvl="0" indent="-342900">
              <a:lnSpc>
                <a:spcPct val="115000"/>
              </a:lnSpc>
              <a:spcAft>
                <a:spcPts val="0"/>
              </a:spcAft>
              <a:buFont typeface="Symbol" panose="05050102010706020507" pitchFamily="18" charset="2"/>
              <a:buChar char=""/>
              <a:tabLst>
                <a:tab pos="468630" algn="l"/>
                <a:tab pos="1361440" algn="l"/>
              </a:tabLst>
            </a:pPr>
            <a:r>
              <a:rPr lang="en-GB" dirty="0">
                <a:solidFill>
                  <a:srgbClr val="000000"/>
                </a:solidFill>
                <a:latin typeface="Trebuchet MS" panose="020B0603020202020204" pitchFamily="34" charset="0"/>
                <a:ea typeface="Calibri" panose="020F0502020204030204" pitchFamily="34" charset="0"/>
              </a:rPr>
              <a:t>Overfitting!</a:t>
            </a:r>
            <a:endParaRPr lang="en-MY" sz="2800" dirty="0">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8847116" y="5666327"/>
            <a:ext cx="3344884" cy="729430"/>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tabLst>
                <a:tab pos="468630" algn="l"/>
                <a:tab pos="1361440" algn="l"/>
              </a:tabLst>
            </a:pPr>
            <a:r>
              <a:rPr lang="en-GB" dirty="0">
                <a:solidFill>
                  <a:srgbClr val="000000"/>
                </a:solidFill>
                <a:latin typeface="Trebuchet MS" panose="020B0603020202020204" pitchFamily="34" charset="0"/>
                <a:ea typeface="Calibri" panose="020F0502020204030204" pitchFamily="34" charset="0"/>
              </a:rPr>
              <a:t>Creating values from the discovered patterns.</a:t>
            </a:r>
            <a:endParaRPr lang="en-MY"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71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Decomposing business problems into subtasks</a:t>
            </a:r>
          </a:p>
        </p:txBody>
      </p:sp>
      <p:sp>
        <p:nvSpPr>
          <p:cNvPr id="3" name="Content Placeholder 2"/>
          <p:cNvSpPr>
            <a:spLocks noGrp="1"/>
          </p:cNvSpPr>
          <p:nvPr>
            <p:ph idx="1"/>
          </p:nvPr>
        </p:nvSpPr>
        <p:spPr/>
        <p:txBody>
          <a:bodyPr>
            <a:normAutofit/>
          </a:bodyPr>
          <a:lstStyle/>
          <a:p>
            <a:r>
              <a:rPr lang="en-US" dirty="0"/>
              <a:t>For example, the telecommunications churn problem is unique to MegaTelCo: there are specifics of the problem that are different from churn problems of any other telecommunications firm. </a:t>
            </a:r>
          </a:p>
          <a:p>
            <a:r>
              <a:rPr lang="en-US" dirty="0"/>
              <a:t>However, a subtask that will likely be part of the solution to any churn problem is </a:t>
            </a:r>
            <a:r>
              <a:rPr lang="en-US" b="1" dirty="0"/>
              <a:t>to estimate from historical data the probability of a customer terminating her contract shortly after it has expired. </a:t>
            </a:r>
          </a:p>
          <a:p>
            <a:r>
              <a:rPr lang="en-US" dirty="0"/>
              <a:t>Once the MegaTelCo data have been assembled into a particular format , this probability estimation fits the mold of one very common data mining task. </a:t>
            </a:r>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23</a:t>
            </a:fld>
            <a:endParaRPr lang="en-US"/>
          </a:p>
        </p:txBody>
      </p:sp>
    </p:spTree>
    <p:extLst>
      <p:ext uri="{BB962C8B-B14F-4D97-AF65-F5344CB8AC3E}">
        <p14:creationId xmlns:p14="http://schemas.microsoft.com/office/powerpoint/2010/main" val="1595687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p:cNvPicPr>
            <a:picLocks noGrp="1" noChangeAspect="1"/>
          </p:cNvPicPr>
          <p:nvPr>
            <p:ph type="pic" idx="1"/>
          </p:nvPr>
        </p:nvPicPr>
        <p:blipFill rotWithShape="1">
          <a:blip r:embed="rId3"/>
          <a:srcRect/>
          <a:stretch/>
        </p:blipFill>
        <p:spPr>
          <a:xfrm>
            <a:off x="517198" y="484632"/>
            <a:ext cx="5061604" cy="5733287"/>
          </a:xfrm>
          <a:prstGeom prst="rect">
            <a:avLst/>
          </a:prstGeom>
        </p:spPr>
      </p:pic>
      <p:sp>
        <p:nvSpPr>
          <p:cNvPr id="5" name="Title 4"/>
          <p:cNvSpPr>
            <a:spLocks noGrp="1"/>
          </p:cNvSpPr>
          <p:nvPr>
            <p:ph type="title"/>
          </p:nvPr>
        </p:nvSpPr>
        <p:spPr>
          <a:xfrm>
            <a:off x="6392598" y="640263"/>
            <a:ext cx="5221266" cy="1344975"/>
          </a:xfrm>
        </p:spPr>
        <p:txBody>
          <a:bodyPr vert="horz" lIns="91440" tIns="45720" rIns="91440" bIns="45720" rtlCol="0" anchor="ctr">
            <a:normAutofit/>
          </a:bodyPr>
          <a:lstStyle/>
          <a:p>
            <a:pPr algn="ctr"/>
            <a:endParaRPr lang="en-US" sz="4000"/>
          </a:p>
        </p:txBody>
      </p:sp>
      <p:sp>
        <p:nvSpPr>
          <p:cNvPr id="7" name="Text Placeholder 6"/>
          <p:cNvSpPr>
            <a:spLocks noGrp="1"/>
          </p:cNvSpPr>
          <p:nvPr>
            <p:ph type="body" sz="half" idx="2"/>
          </p:nvPr>
        </p:nvSpPr>
        <p:spPr>
          <a:xfrm>
            <a:off x="6391903" y="2121763"/>
            <a:ext cx="5235490" cy="3773010"/>
          </a:xfrm>
        </p:spPr>
        <p:txBody>
          <a:bodyPr vert="horz" lIns="91440" tIns="45720" rIns="91440" bIns="45720" rtlCol="0">
            <a:normAutofit/>
          </a:bodyPr>
          <a:lstStyle/>
          <a:p>
            <a:pPr indent="-228600">
              <a:buFont typeface="Arial" panose="020B0604020202020204" pitchFamily="34" charset="0"/>
              <a:buChar char="•"/>
            </a:pPr>
            <a:r>
              <a:rPr lang="en-US" sz="2000" dirty="0"/>
              <a:t>Have you the got the right question?</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fld id="{A6F6C14D-1FD4-472A-8744-C9B84165FF04}" type="slidenum">
              <a:rPr lang="en-US" smtClean="0"/>
              <a:t>24</a:t>
            </a:fld>
            <a:endParaRPr lang="en-US"/>
          </a:p>
        </p:txBody>
      </p:sp>
    </p:spTree>
    <p:extLst>
      <p:ext uri="{BB962C8B-B14F-4D97-AF65-F5344CB8AC3E}">
        <p14:creationId xmlns:p14="http://schemas.microsoft.com/office/powerpoint/2010/main" val="2941648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Group Discussion/Knowledge Sharing</a:t>
            </a:r>
          </a:p>
        </p:txBody>
      </p:sp>
      <p:sp>
        <p:nvSpPr>
          <p:cNvPr id="3" name="Content Placeholder 2"/>
          <p:cNvSpPr>
            <a:spLocks noGrp="1"/>
          </p:cNvSpPr>
          <p:nvPr>
            <p:ph idx="1"/>
          </p:nvPr>
        </p:nvSpPr>
        <p:spPr/>
        <p:txBody>
          <a:bodyPr/>
          <a:lstStyle/>
          <a:p>
            <a:r>
              <a:rPr lang="en-MY" dirty="0"/>
              <a:t>What is the business problem?</a:t>
            </a:r>
          </a:p>
          <a:p>
            <a:r>
              <a:rPr lang="en-MY" dirty="0"/>
              <a:t>What is the right question to ask?</a:t>
            </a:r>
          </a:p>
          <a:p>
            <a:r>
              <a:rPr lang="en-MY" dirty="0"/>
              <a:t>What are the data needed?</a:t>
            </a:r>
          </a:p>
          <a:p>
            <a:r>
              <a:rPr lang="en-MY" dirty="0"/>
              <a:t>What are the issues may arise?</a:t>
            </a:r>
          </a:p>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25</a:t>
            </a:fld>
            <a:endParaRPr lang="en-US"/>
          </a:p>
        </p:txBody>
      </p:sp>
      <p:sp>
        <p:nvSpPr>
          <p:cNvPr id="5" name="TextBox 4"/>
          <p:cNvSpPr txBox="1"/>
          <p:nvPr/>
        </p:nvSpPr>
        <p:spPr>
          <a:xfrm>
            <a:off x="546100" y="5029200"/>
            <a:ext cx="4834144" cy="369332"/>
          </a:xfrm>
          <a:prstGeom prst="rect">
            <a:avLst/>
          </a:prstGeom>
          <a:noFill/>
        </p:spPr>
        <p:txBody>
          <a:bodyPr wrap="none" rtlCol="0">
            <a:spAutoFit/>
          </a:bodyPr>
          <a:lstStyle/>
          <a:p>
            <a:r>
              <a:rPr lang="en-US" dirty="0" smtClean="0"/>
              <a:t>*In a group with the topic that you have selected.</a:t>
            </a:r>
            <a:endParaRPr lang="en-US" dirty="0"/>
          </a:p>
        </p:txBody>
      </p:sp>
    </p:spTree>
    <p:extLst>
      <p:ext uri="{BB962C8B-B14F-4D97-AF65-F5344CB8AC3E}">
        <p14:creationId xmlns:p14="http://schemas.microsoft.com/office/powerpoint/2010/main" val="145886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1766008"/>
            <a:ext cx="12192000" cy="2852737"/>
          </a:xfrm>
          <a:solidFill>
            <a:schemeClr val="tx1">
              <a:alpha val="36000"/>
            </a:schemeClr>
          </a:solidFill>
        </p:spPr>
        <p:txBody>
          <a:bodyPr/>
          <a:lstStyle/>
          <a:p>
            <a:pPr algn="l"/>
            <a:r>
              <a:rPr lang="en-US" dirty="0">
                <a:solidFill>
                  <a:schemeClr val="bg1"/>
                </a:solidFill>
              </a:rPr>
              <a:t>Data Mining Principles</a:t>
            </a:r>
          </a:p>
        </p:txBody>
      </p:sp>
      <p:sp>
        <p:nvSpPr>
          <p:cNvPr id="6" name="Text Placeholder 5"/>
          <p:cNvSpPr>
            <a:spLocks noGrp="1"/>
          </p:cNvSpPr>
          <p:nvPr>
            <p:ph type="body" idx="1"/>
          </p:nvPr>
        </p:nvSpPr>
        <p:spPr>
          <a:xfrm>
            <a:off x="0" y="4645733"/>
            <a:ext cx="10515600" cy="1500187"/>
          </a:xfrm>
        </p:spPr>
        <p:txBody>
          <a:bodyPr/>
          <a:lstStyle/>
          <a:p>
            <a:endParaRPr lang="en-US"/>
          </a:p>
        </p:txBody>
      </p:sp>
      <p:sp>
        <p:nvSpPr>
          <p:cNvPr id="2" name="Slide Number Placeholder 1"/>
          <p:cNvSpPr>
            <a:spLocks noGrp="1"/>
          </p:cNvSpPr>
          <p:nvPr>
            <p:ph type="sldNum" sz="quarter" idx="12"/>
          </p:nvPr>
        </p:nvSpPr>
        <p:spPr/>
        <p:txBody>
          <a:bodyPr/>
          <a:lstStyle/>
          <a:p>
            <a:fld id="{A6F6C14D-1FD4-472A-8744-C9B84165FF04}" type="slidenum">
              <a:rPr lang="en-US" smtClean="0"/>
              <a:t>26</a:t>
            </a:fld>
            <a:endParaRPr lang="en-US"/>
          </a:p>
        </p:txBody>
      </p:sp>
    </p:spTree>
    <p:extLst>
      <p:ext uri="{BB962C8B-B14F-4D97-AF65-F5344CB8AC3E}">
        <p14:creationId xmlns:p14="http://schemas.microsoft.com/office/powerpoint/2010/main" val="3356612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MY" dirty="0"/>
              <a:t>Definitions of Data Mining</a:t>
            </a:r>
          </a:p>
        </p:txBody>
      </p:sp>
      <p:sp>
        <p:nvSpPr>
          <p:cNvPr id="6" name="Content Placeholder 5"/>
          <p:cNvSpPr>
            <a:spLocks noGrp="1"/>
          </p:cNvSpPr>
          <p:nvPr>
            <p:ph idx="1"/>
          </p:nvPr>
        </p:nvSpPr>
        <p:spPr>
          <a:xfrm>
            <a:off x="838200" y="1825625"/>
            <a:ext cx="10515600" cy="1012578"/>
          </a:xfrm>
        </p:spPr>
        <p:txBody>
          <a:bodyPr>
            <a:normAutofit/>
          </a:bodyPr>
          <a:lstStyle/>
          <a:p>
            <a:r>
              <a:rPr lang="en-US" dirty="0">
                <a:solidFill>
                  <a:schemeClr val="accent6">
                    <a:lumMod val="75000"/>
                  </a:schemeClr>
                </a:solidFill>
              </a:rPr>
              <a:t>Data mining is sorting through data to identify patterns and establish relationships</a:t>
            </a:r>
            <a:endParaRPr lang="en-MY"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A6F6C14D-1FD4-472A-8744-C9B84165FF04}" type="slidenum">
              <a:rPr lang="en-US" smtClean="0"/>
              <a:t>27</a:t>
            </a:fld>
            <a:endParaRPr lang="en-US"/>
          </a:p>
        </p:txBody>
      </p:sp>
      <p:sp>
        <p:nvSpPr>
          <p:cNvPr id="7" name="TextBox 6"/>
          <p:cNvSpPr txBox="1"/>
          <p:nvPr/>
        </p:nvSpPr>
        <p:spPr>
          <a:xfrm>
            <a:off x="9780875" y="2331914"/>
            <a:ext cx="1651158" cy="369332"/>
          </a:xfrm>
          <a:prstGeom prst="rect">
            <a:avLst/>
          </a:prstGeom>
          <a:noFill/>
        </p:spPr>
        <p:txBody>
          <a:bodyPr wrap="none" rtlCol="0">
            <a:spAutoFit/>
          </a:bodyPr>
          <a:lstStyle/>
          <a:p>
            <a:r>
              <a:rPr lang="en-MY" dirty="0"/>
              <a:t>TechTarget.com</a:t>
            </a:r>
          </a:p>
        </p:txBody>
      </p:sp>
      <p:sp>
        <p:nvSpPr>
          <p:cNvPr id="9" name="Content Placeholder 5"/>
          <p:cNvSpPr txBox="1">
            <a:spLocks/>
          </p:cNvSpPr>
          <p:nvPr/>
        </p:nvSpPr>
        <p:spPr>
          <a:xfrm>
            <a:off x="838200" y="2838203"/>
            <a:ext cx="10515600" cy="1012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Data mining is the use of efficient  techniques for the analysis of very large collections of data and the extraction of useful and possibly unexpected patterns in data.</a:t>
            </a:r>
            <a:endParaRPr lang="en-MY" dirty="0">
              <a:solidFill>
                <a:schemeClr val="accent1"/>
              </a:solidFill>
            </a:endParaRPr>
          </a:p>
        </p:txBody>
      </p:sp>
      <p:sp>
        <p:nvSpPr>
          <p:cNvPr id="10" name="Rectangle 9"/>
          <p:cNvSpPr/>
          <p:nvPr/>
        </p:nvSpPr>
        <p:spPr>
          <a:xfrm>
            <a:off x="1052944" y="3969251"/>
            <a:ext cx="8233559" cy="923330"/>
          </a:xfrm>
          <a:prstGeom prst="rect">
            <a:avLst/>
          </a:prstGeom>
        </p:spPr>
        <p:txBody>
          <a:bodyPr wrap="square">
            <a:spAutoFit/>
          </a:bodyPr>
          <a:lstStyle/>
          <a:p>
            <a:r>
              <a:rPr lang="en-US" b="1" dirty="0">
                <a:solidFill>
                  <a:srgbClr val="252525"/>
                </a:solidFill>
                <a:latin typeface="Arial" panose="020B0604020202020204" pitchFamily="34" charset="0"/>
              </a:rPr>
              <a:t>Data mining</a:t>
            </a:r>
            <a:r>
              <a:rPr lang="en-US" dirty="0">
                <a:solidFill>
                  <a:srgbClr val="252525"/>
                </a:solidFill>
                <a:latin typeface="Arial" panose="020B0604020202020204" pitchFamily="34" charset="0"/>
              </a:rPr>
              <a:t> is the computational process of discovering patterns in large </a:t>
            </a:r>
            <a:r>
              <a:rPr lang="en-US" dirty="0">
                <a:solidFill>
                  <a:srgbClr val="0B0080"/>
                </a:solidFill>
                <a:latin typeface="Arial" panose="020B0604020202020204" pitchFamily="34" charset="0"/>
              </a:rPr>
              <a:t>data sets</a:t>
            </a:r>
            <a:r>
              <a:rPr lang="en-US" dirty="0">
                <a:solidFill>
                  <a:srgbClr val="252525"/>
                </a:solidFill>
                <a:latin typeface="Arial" panose="020B0604020202020204" pitchFamily="34" charset="0"/>
              </a:rPr>
              <a:t> involving methods at the intersection of </a:t>
            </a:r>
            <a:r>
              <a:rPr lang="en-US" dirty="0">
                <a:solidFill>
                  <a:srgbClr val="0B0080"/>
                </a:solidFill>
                <a:latin typeface="Arial" panose="020B0604020202020204" pitchFamily="34" charset="0"/>
              </a:rPr>
              <a:t>artificial intelligence</a:t>
            </a:r>
            <a:r>
              <a:rPr lang="en-US" dirty="0">
                <a:solidFill>
                  <a:srgbClr val="252525"/>
                </a:solidFill>
                <a:latin typeface="Arial" panose="020B0604020202020204" pitchFamily="34" charset="0"/>
              </a:rPr>
              <a:t>, </a:t>
            </a:r>
            <a:r>
              <a:rPr lang="en-US" dirty="0">
                <a:solidFill>
                  <a:srgbClr val="0B0080"/>
                </a:solidFill>
                <a:latin typeface="Arial" panose="020B0604020202020204" pitchFamily="34" charset="0"/>
              </a:rPr>
              <a:t>machine learning</a:t>
            </a:r>
            <a:r>
              <a:rPr lang="en-US" dirty="0">
                <a:solidFill>
                  <a:srgbClr val="252525"/>
                </a:solidFill>
                <a:latin typeface="Arial" panose="020B0604020202020204" pitchFamily="34" charset="0"/>
              </a:rPr>
              <a:t>, </a:t>
            </a:r>
            <a:r>
              <a:rPr lang="en-US" dirty="0">
                <a:solidFill>
                  <a:srgbClr val="0B0080"/>
                </a:solidFill>
                <a:latin typeface="Arial" panose="020B0604020202020204" pitchFamily="34" charset="0"/>
              </a:rPr>
              <a:t>statistics</a:t>
            </a:r>
            <a:r>
              <a:rPr lang="en-US" dirty="0">
                <a:solidFill>
                  <a:srgbClr val="252525"/>
                </a:solidFill>
                <a:latin typeface="Arial" panose="020B0604020202020204" pitchFamily="34" charset="0"/>
              </a:rPr>
              <a:t>, and </a:t>
            </a:r>
            <a:r>
              <a:rPr lang="en-US" dirty="0">
                <a:solidFill>
                  <a:srgbClr val="0B0080"/>
                </a:solidFill>
                <a:latin typeface="Arial" panose="020B0604020202020204" pitchFamily="34" charset="0"/>
              </a:rPr>
              <a:t>database systems</a:t>
            </a:r>
            <a:r>
              <a:rPr lang="en-US" dirty="0">
                <a:solidFill>
                  <a:srgbClr val="252525"/>
                </a:solidFill>
                <a:latin typeface="Arial" panose="020B0604020202020204" pitchFamily="34" charset="0"/>
              </a:rPr>
              <a:t>.</a:t>
            </a:r>
            <a:endParaRPr lang="en-MY" dirty="0"/>
          </a:p>
        </p:txBody>
      </p:sp>
      <p:sp>
        <p:nvSpPr>
          <p:cNvPr id="11" name="TextBox 10"/>
          <p:cNvSpPr txBox="1"/>
          <p:nvPr/>
        </p:nvSpPr>
        <p:spPr>
          <a:xfrm>
            <a:off x="7863254" y="4678693"/>
            <a:ext cx="950388" cy="369332"/>
          </a:xfrm>
          <a:prstGeom prst="rect">
            <a:avLst/>
          </a:prstGeom>
          <a:noFill/>
        </p:spPr>
        <p:txBody>
          <a:bodyPr wrap="none" rtlCol="0">
            <a:spAutoFit/>
          </a:bodyPr>
          <a:lstStyle/>
          <a:p>
            <a:r>
              <a:rPr lang="en-MY" dirty="0"/>
              <a:t>KDD.org</a:t>
            </a:r>
          </a:p>
        </p:txBody>
      </p:sp>
    </p:spTree>
    <p:extLst>
      <p:ext uri="{BB962C8B-B14F-4D97-AF65-F5344CB8AC3E}">
        <p14:creationId xmlns:p14="http://schemas.microsoft.com/office/powerpoint/2010/main" val="4116866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Data Mining Tasks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MY" dirty="0"/>
              <a:t>Classification and class probability estimation</a:t>
            </a:r>
          </a:p>
          <a:p>
            <a:pPr marL="457200" lvl="1" indent="0">
              <a:buNone/>
            </a:pPr>
            <a:r>
              <a:rPr lang="en-US" dirty="0"/>
              <a:t>“Among all the customers of MegaTelCo, which are likely to respond to a given offer?” In this example the two classes could be called will respond and will not respond.</a:t>
            </a:r>
            <a:endParaRPr lang="en-MY" dirty="0"/>
          </a:p>
          <a:p>
            <a:pPr marL="514350" indent="-514350">
              <a:buFont typeface="+mj-lt"/>
              <a:buAutoNum type="arabicPeriod"/>
            </a:pPr>
            <a:r>
              <a:rPr lang="en-MY" dirty="0"/>
              <a:t>Regression</a:t>
            </a:r>
          </a:p>
          <a:p>
            <a:pPr marL="457200" lvl="1" indent="0">
              <a:buNone/>
            </a:pPr>
            <a:r>
              <a:rPr lang="en-US" dirty="0"/>
              <a:t>“How much will a given customer use the service?”</a:t>
            </a:r>
            <a:endParaRPr lang="en-MY" dirty="0"/>
          </a:p>
          <a:p>
            <a:pPr marL="514350" indent="-514350">
              <a:buFont typeface="+mj-lt"/>
              <a:buAutoNum type="arabicPeriod"/>
            </a:pPr>
            <a:r>
              <a:rPr lang="en-MY" dirty="0"/>
              <a:t>Similarity matching</a:t>
            </a:r>
          </a:p>
          <a:p>
            <a:pPr marL="457200" lvl="1" indent="0">
              <a:buNone/>
            </a:pPr>
            <a:r>
              <a:rPr lang="en-US" dirty="0"/>
              <a:t>To identify similar individuals based on data known about them.</a:t>
            </a:r>
            <a:endParaRPr lang="en-MY" dirty="0"/>
          </a:p>
          <a:p>
            <a:pPr marL="514350" indent="-514350">
              <a:buFont typeface="+mj-lt"/>
              <a:buAutoNum type="arabicPeriod"/>
            </a:pPr>
            <a:r>
              <a:rPr lang="en-MY" dirty="0"/>
              <a:t>Clustering</a:t>
            </a:r>
          </a:p>
          <a:p>
            <a:pPr marL="457200" lvl="1" indent="0">
              <a:buNone/>
            </a:pPr>
            <a:r>
              <a:rPr lang="en-US" dirty="0"/>
              <a:t>“Do our customers form natural groups or segments?”</a:t>
            </a:r>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28</a:t>
            </a:fld>
            <a:endParaRPr lang="en-US"/>
          </a:p>
        </p:txBody>
      </p:sp>
    </p:spTree>
    <p:extLst>
      <p:ext uri="{BB962C8B-B14F-4D97-AF65-F5344CB8AC3E}">
        <p14:creationId xmlns:p14="http://schemas.microsoft.com/office/powerpoint/2010/main" val="2699329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Data Mining Tasks</a:t>
            </a:r>
          </a:p>
        </p:txBody>
      </p:sp>
      <p:sp>
        <p:nvSpPr>
          <p:cNvPr id="3" name="Content Placeholder 2"/>
          <p:cNvSpPr>
            <a:spLocks noGrp="1"/>
          </p:cNvSpPr>
          <p:nvPr>
            <p:ph idx="1"/>
          </p:nvPr>
        </p:nvSpPr>
        <p:spPr/>
        <p:txBody>
          <a:bodyPr/>
          <a:lstStyle/>
          <a:p>
            <a:pPr marL="514350" indent="-514350">
              <a:buFont typeface="+mj-lt"/>
              <a:buAutoNum type="arabicPeriod" startAt="5"/>
            </a:pPr>
            <a:r>
              <a:rPr lang="en-MY" i="1" dirty="0"/>
              <a:t>Co-occurrence grouping</a:t>
            </a:r>
          </a:p>
          <a:p>
            <a:pPr marL="514350" indent="-514350">
              <a:buFont typeface="+mj-lt"/>
              <a:buAutoNum type="arabicPeriod" startAt="5"/>
            </a:pPr>
            <a:r>
              <a:rPr lang="en-MY" i="1" dirty="0"/>
              <a:t>Profiling (or behaviour description)</a:t>
            </a:r>
          </a:p>
          <a:p>
            <a:pPr marL="457200" lvl="1" indent="0">
              <a:buNone/>
            </a:pPr>
            <a:r>
              <a:rPr lang="en-US" dirty="0"/>
              <a:t>“What is the typical cell phone usage of this customer segment?”</a:t>
            </a:r>
            <a:endParaRPr lang="en-MY" i="1" dirty="0"/>
          </a:p>
          <a:p>
            <a:pPr marL="514350" indent="-514350">
              <a:buFont typeface="+mj-lt"/>
              <a:buAutoNum type="arabicPeriod" startAt="5"/>
            </a:pPr>
            <a:r>
              <a:rPr lang="en-MY" i="1" dirty="0"/>
              <a:t>Link prediction</a:t>
            </a:r>
          </a:p>
          <a:p>
            <a:pPr marL="457200" lvl="1" indent="0">
              <a:buNone/>
            </a:pPr>
            <a:r>
              <a:rPr lang="en-US" dirty="0"/>
              <a:t>“Since you and Karen share 10 friends, maybe you’d like to be Karen’s friend?”</a:t>
            </a:r>
          </a:p>
          <a:p>
            <a:pPr marL="457200" indent="-457200">
              <a:buFont typeface="+mj-lt"/>
              <a:buAutoNum type="arabicPeriod" startAt="5"/>
            </a:pPr>
            <a:r>
              <a:rPr lang="en-MY" dirty="0"/>
              <a:t>Data reduction</a:t>
            </a:r>
          </a:p>
        </p:txBody>
      </p:sp>
      <p:sp>
        <p:nvSpPr>
          <p:cNvPr id="4" name="Slide Number Placeholder 3"/>
          <p:cNvSpPr>
            <a:spLocks noGrp="1"/>
          </p:cNvSpPr>
          <p:nvPr>
            <p:ph type="sldNum" sz="quarter" idx="12"/>
          </p:nvPr>
        </p:nvSpPr>
        <p:spPr/>
        <p:txBody>
          <a:bodyPr/>
          <a:lstStyle/>
          <a:p>
            <a:fld id="{A6F6C14D-1FD4-472A-8744-C9B84165FF04}" type="slidenum">
              <a:rPr lang="en-US" smtClean="0"/>
              <a:t>29</a:t>
            </a:fld>
            <a:endParaRPr lang="en-US"/>
          </a:p>
        </p:txBody>
      </p:sp>
      <p:sp>
        <p:nvSpPr>
          <p:cNvPr id="5" name="TextBox 4"/>
          <p:cNvSpPr txBox="1"/>
          <p:nvPr/>
        </p:nvSpPr>
        <p:spPr>
          <a:xfrm>
            <a:off x="700644" y="5664530"/>
            <a:ext cx="8966237" cy="584775"/>
          </a:xfrm>
          <a:prstGeom prst="rect">
            <a:avLst/>
          </a:prstGeom>
          <a:noFill/>
        </p:spPr>
        <p:txBody>
          <a:bodyPr wrap="none" rtlCol="0">
            <a:spAutoFit/>
          </a:bodyPr>
          <a:lstStyle/>
          <a:p>
            <a:r>
              <a:rPr lang="en-MY" sz="3200" b="1" dirty="0">
                <a:solidFill>
                  <a:srgbClr val="FF0000"/>
                </a:solidFill>
              </a:rPr>
              <a:t>Which of these tasks are suitable for your problem?</a:t>
            </a:r>
          </a:p>
        </p:txBody>
      </p:sp>
    </p:spTree>
    <p:extLst>
      <p:ext uri="{BB962C8B-B14F-4D97-AF65-F5344CB8AC3E}">
        <p14:creationId xmlns:p14="http://schemas.microsoft.com/office/powerpoint/2010/main" val="222341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The </a:t>
            </a:r>
            <a:r>
              <a:rPr lang="en-MY" dirty="0" smtClean="0"/>
              <a:t>Instructor</a:t>
            </a:r>
            <a:endParaRPr lang="en-MY" dirty="0"/>
          </a:p>
        </p:txBody>
      </p:sp>
      <p:sp>
        <p:nvSpPr>
          <p:cNvPr id="5" name="Content Placeholder 4"/>
          <p:cNvSpPr>
            <a:spLocks noGrp="1"/>
          </p:cNvSpPr>
          <p:nvPr>
            <p:ph idx="1"/>
          </p:nvPr>
        </p:nvSpPr>
        <p:spPr/>
        <p:txBody>
          <a:bodyPr>
            <a:normAutofit/>
          </a:bodyPr>
          <a:lstStyle/>
          <a:p>
            <a:pPr marL="0" indent="0">
              <a:buNone/>
            </a:pPr>
            <a:r>
              <a:rPr lang="en-MY" b="1" dirty="0"/>
              <a:t>Dr Siti </a:t>
            </a:r>
            <a:r>
              <a:rPr lang="en-MY" b="1" dirty="0" err="1"/>
              <a:t>Sophiayati</a:t>
            </a:r>
            <a:r>
              <a:rPr lang="en-MY" b="1" dirty="0"/>
              <a:t> Yuhaniz</a:t>
            </a:r>
          </a:p>
          <a:p>
            <a:pPr marL="0" indent="0">
              <a:buNone/>
            </a:pPr>
            <a:r>
              <a:rPr lang="en-MY" sz="2400" dirty="0"/>
              <a:t>PhD (Univ. of Surrey, UK)</a:t>
            </a:r>
          </a:p>
          <a:p>
            <a:pPr marL="0" indent="0">
              <a:buNone/>
            </a:pPr>
            <a:r>
              <a:rPr lang="en-MY" sz="2400" dirty="0"/>
              <a:t>Coordinator for MSc (Business Intelligence and Analytics)</a:t>
            </a:r>
          </a:p>
          <a:p>
            <a:pPr marL="0" indent="0">
              <a:buNone/>
            </a:pPr>
            <a:r>
              <a:rPr lang="en-MY" sz="2400" dirty="0">
                <a:hlinkClick r:id="rId2"/>
              </a:rPr>
              <a:t>sophia@utm.my</a:t>
            </a:r>
            <a:endParaRPr lang="en-MY" sz="2400" dirty="0"/>
          </a:p>
          <a:p>
            <a:pPr marL="0" indent="0">
              <a:buNone/>
            </a:pPr>
            <a:r>
              <a:rPr lang="en-MY" sz="2400" dirty="0">
                <a:hlinkClick r:id="rId3" action="ppaction://hlinkfile"/>
              </a:rPr>
              <a:t>ais</a:t>
            </a:r>
            <a:r>
              <a:rPr lang="en-MY" sz="2400" dirty="0">
                <a:hlinkClick r:id="rId4"/>
              </a:rPr>
              <a:t>.utm.my/</a:t>
            </a:r>
            <a:r>
              <a:rPr lang="en-MY" sz="2400" dirty="0" err="1">
                <a:hlinkClick r:id="rId4"/>
              </a:rPr>
              <a:t>sophia</a:t>
            </a:r>
            <a:endParaRPr lang="en-MY" sz="2400" dirty="0"/>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3</a:t>
            </a:fld>
            <a:endParaRPr lang="en-US"/>
          </a:p>
        </p:txBody>
      </p:sp>
    </p:spTree>
    <p:extLst>
      <p:ext uri="{BB962C8B-B14F-4D97-AF65-F5344CB8AC3E}">
        <p14:creationId xmlns:p14="http://schemas.microsoft.com/office/powerpoint/2010/main" val="3888652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solidFill>
                  <a:schemeClr val="accent6"/>
                </a:solidFill>
              </a:rPr>
              <a:t>Supervised</a:t>
            </a:r>
            <a:r>
              <a:rPr lang="en-MY" dirty="0"/>
              <a:t> vs </a:t>
            </a:r>
            <a:r>
              <a:rPr lang="en-MY" dirty="0">
                <a:solidFill>
                  <a:schemeClr val="accent5"/>
                </a:solidFill>
              </a:rPr>
              <a:t>Unsupervised</a:t>
            </a:r>
            <a:r>
              <a:rPr lang="en-MY" dirty="0"/>
              <a:t> Methods</a:t>
            </a:r>
          </a:p>
        </p:txBody>
      </p:sp>
      <p:sp>
        <p:nvSpPr>
          <p:cNvPr id="3" name="Content Placeholder 2"/>
          <p:cNvSpPr>
            <a:spLocks noGrp="1"/>
          </p:cNvSpPr>
          <p:nvPr>
            <p:ph idx="1"/>
          </p:nvPr>
        </p:nvSpPr>
        <p:spPr/>
        <p:txBody>
          <a:bodyPr>
            <a:normAutofit/>
          </a:bodyPr>
          <a:lstStyle/>
          <a:p>
            <a:r>
              <a:rPr lang="en-US" dirty="0"/>
              <a:t>“</a:t>
            </a:r>
            <a:r>
              <a:rPr lang="en-US" dirty="0">
                <a:solidFill>
                  <a:schemeClr val="accent5"/>
                </a:solidFill>
              </a:rPr>
              <a:t>Do our customers naturally fall into different groups</a:t>
            </a:r>
            <a:r>
              <a:rPr lang="en-US" dirty="0"/>
              <a:t>?” </a:t>
            </a:r>
          </a:p>
          <a:p>
            <a:r>
              <a:rPr lang="en-US" dirty="0"/>
              <a:t>“</a:t>
            </a:r>
            <a:r>
              <a:rPr lang="en-US" dirty="0">
                <a:solidFill>
                  <a:schemeClr val="accent6"/>
                </a:solidFill>
              </a:rPr>
              <a:t>Can we find groups of customers who have particularly high likelihoods of canceling their service soon after their contracts expire?” </a:t>
            </a:r>
            <a:r>
              <a:rPr lang="en-US" dirty="0"/>
              <a:t>Here there is a specific target defined: will a customer leave when her contract expires? In this case, segmentation is being done for a specific reason: to take action based on likelihood of churn. This is called a supervised data mining problem.</a:t>
            </a:r>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30</a:t>
            </a:fld>
            <a:endParaRPr lang="en-US"/>
          </a:p>
        </p:txBody>
      </p:sp>
    </p:spTree>
    <p:extLst>
      <p:ext uri="{BB962C8B-B14F-4D97-AF65-F5344CB8AC3E}">
        <p14:creationId xmlns:p14="http://schemas.microsoft.com/office/powerpoint/2010/main" val="260075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13563" b="-1"/>
          <a:stretch/>
        </p:blipFill>
        <p:spPr>
          <a:xfrm>
            <a:off x="838200" y="1904281"/>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dirty="0"/>
              <a:t>Data mining versus the use of data mining results</a:t>
            </a:r>
            <a:endParaRPr lang="en-MY" dirty="0"/>
          </a:p>
        </p:txBody>
      </p:sp>
      <p:sp>
        <p:nvSpPr>
          <p:cNvPr id="3" name="Content Placeholder 2"/>
          <p:cNvSpPr>
            <a:spLocks noGrp="1"/>
          </p:cNvSpPr>
          <p:nvPr>
            <p:ph idx="1"/>
          </p:nvPr>
        </p:nvSpPr>
        <p:spPr>
          <a:xfrm>
            <a:off x="7552944" y="1825625"/>
            <a:ext cx="3800856" cy="4351338"/>
          </a:xfrm>
        </p:spPr>
        <p:txBody>
          <a:bodyPr>
            <a:normAutofit/>
          </a:bodyPr>
          <a:lstStyle/>
          <a:p>
            <a:endParaRPr lang="en-MY" sz="2000"/>
          </a:p>
        </p:txBody>
      </p:sp>
      <p:sp>
        <p:nvSpPr>
          <p:cNvPr id="4" name="Slide Number Placeholder 3"/>
          <p:cNvSpPr>
            <a:spLocks noGrp="1"/>
          </p:cNvSpPr>
          <p:nvPr>
            <p:ph type="sldNum" sz="quarter" idx="12"/>
          </p:nvPr>
        </p:nvSpPr>
        <p:spPr>
          <a:xfrm>
            <a:off x="8610600" y="6356350"/>
            <a:ext cx="2743200" cy="365125"/>
          </a:xfrm>
        </p:spPr>
        <p:txBody>
          <a:bodyPr>
            <a:normAutofit/>
          </a:bodyPr>
          <a:lstStyle/>
          <a:p>
            <a:fld id="{A6F6C14D-1FD4-472A-8744-C9B84165FF04}" type="slidenum">
              <a:rPr lang="en-US" smtClean="0"/>
              <a:t>31</a:t>
            </a:fld>
            <a:endParaRPr lang="en-US"/>
          </a:p>
        </p:txBody>
      </p:sp>
    </p:spTree>
    <p:extLst>
      <p:ext uri="{BB962C8B-B14F-4D97-AF65-F5344CB8AC3E}">
        <p14:creationId xmlns:p14="http://schemas.microsoft.com/office/powerpoint/2010/main" val="2735679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010" r="-1" b="-1"/>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US" dirty="0"/>
              <a:t>The CRISP data mining process</a:t>
            </a:r>
            <a:endParaRPr lang="en-MY" dirty="0"/>
          </a:p>
        </p:txBody>
      </p:sp>
      <p:sp>
        <p:nvSpPr>
          <p:cNvPr id="3" name="Content Placeholder 2"/>
          <p:cNvSpPr>
            <a:spLocks noGrp="1"/>
          </p:cNvSpPr>
          <p:nvPr>
            <p:ph idx="1"/>
          </p:nvPr>
        </p:nvSpPr>
        <p:spPr>
          <a:xfrm>
            <a:off x="648931" y="2438400"/>
            <a:ext cx="3651466" cy="3785419"/>
          </a:xfrm>
        </p:spPr>
        <p:txBody>
          <a:bodyPr>
            <a:normAutofit/>
          </a:bodyPr>
          <a:lstStyle/>
          <a:p>
            <a:r>
              <a:rPr lang="en-MY" sz="1800" dirty="0"/>
              <a:t>https://en.wikipedia.org/wiki/Cross_Industry_Standard_Process_for_Data_Mining</a:t>
            </a:r>
          </a:p>
        </p:txBody>
      </p:sp>
      <p:sp>
        <p:nvSpPr>
          <p:cNvPr id="4" name="Slide Number Placeholder 3"/>
          <p:cNvSpPr>
            <a:spLocks noGrp="1"/>
          </p:cNvSpPr>
          <p:nvPr>
            <p:ph type="sldNum" sz="quarter" idx="12"/>
          </p:nvPr>
        </p:nvSpPr>
        <p:spPr>
          <a:xfrm>
            <a:off x="10853928" y="6356350"/>
            <a:ext cx="685800" cy="365125"/>
          </a:xfrm>
        </p:spPr>
        <p:txBody>
          <a:bodyPr>
            <a:normAutofit/>
          </a:bodyPr>
          <a:lstStyle/>
          <a:p>
            <a:pPr algn="l"/>
            <a:fld id="{A6F6C14D-1FD4-472A-8744-C9B84165FF04}" type="slidenum">
              <a:rPr lang="en-US">
                <a:solidFill>
                  <a:srgbClr val="FFFFFF"/>
                </a:solidFill>
              </a:rPr>
              <a:pPr algn="l"/>
              <a:t>32</a:t>
            </a:fld>
            <a:endParaRPr lang="en-US">
              <a:solidFill>
                <a:srgbClr val="FFFFFF"/>
              </a:solidFill>
            </a:endParaRPr>
          </a:p>
        </p:txBody>
      </p:sp>
      <p:sp>
        <p:nvSpPr>
          <p:cNvPr id="6" name="Rectangle 5"/>
          <p:cNvSpPr/>
          <p:nvPr/>
        </p:nvSpPr>
        <p:spPr>
          <a:xfrm>
            <a:off x="197922" y="5798145"/>
            <a:ext cx="6096000" cy="923330"/>
          </a:xfrm>
          <a:prstGeom prst="rect">
            <a:avLst/>
          </a:prstGeom>
        </p:spPr>
        <p:txBody>
          <a:bodyPr>
            <a:spAutoFit/>
          </a:bodyPr>
          <a:lstStyle/>
          <a:p>
            <a:r>
              <a:rPr lang="en-US" b="1" dirty="0"/>
              <a:t>Fundamental concept 1: </a:t>
            </a:r>
            <a:r>
              <a:rPr lang="en-US" dirty="0"/>
              <a:t>Extracting useful knowledge from data to solve business problems can be treated systematically by following a process with reasonably well-defined stages.</a:t>
            </a:r>
          </a:p>
        </p:txBody>
      </p:sp>
    </p:spTree>
    <p:extLst>
      <p:ext uri="{BB962C8B-B14F-4D97-AF65-F5344CB8AC3E}">
        <p14:creationId xmlns:p14="http://schemas.microsoft.com/office/powerpoint/2010/main" val="3301203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Business Understanding</a:t>
            </a:r>
          </a:p>
        </p:txBody>
      </p:sp>
      <p:sp>
        <p:nvSpPr>
          <p:cNvPr id="3" name="Content Placeholder 2"/>
          <p:cNvSpPr>
            <a:spLocks noGrp="1"/>
          </p:cNvSpPr>
          <p:nvPr>
            <p:ph idx="1"/>
          </p:nvPr>
        </p:nvSpPr>
        <p:spPr/>
        <p:txBody>
          <a:bodyPr/>
          <a:lstStyle/>
          <a:p>
            <a:r>
              <a:rPr lang="en-US" dirty="0"/>
              <a:t>The Business Understanding stage represents a part of the craft where the analysts’ creativity plays a large role.</a:t>
            </a:r>
          </a:p>
          <a:p>
            <a:r>
              <a:rPr lang="en-US" dirty="0"/>
              <a:t>The design team should think carefully about the use scenario.</a:t>
            </a:r>
          </a:p>
          <a:p>
            <a:r>
              <a:rPr lang="en-US" dirty="0"/>
              <a:t>What exactly do we want to do? How exactly would we do it? What parts of this use scenario constitute possible data mining models?</a:t>
            </a:r>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33</a:t>
            </a:fld>
            <a:endParaRPr lang="en-US"/>
          </a:p>
        </p:txBody>
      </p:sp>
    </p:spTree>
    <p:extLst>
      <p:ext uri="{BB962C8B-B14F-4D97-AF65-F5344CB8AC3E}">
        <p14:creationId xmlns:p14="http://schemas.microsoft.com/office/powerpoint/2010/main" val="4037111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Your Group Task</a:t>
            </a:r>
          </a:p>
        </p:txBody>
      </p:sp>
      <p:sp>
        <p:nvSpPr>
          <p:cNvPr id="3" name="Content Placeholder 2"/>
          <p:cNvSpPr>
            <a:spLocks noGrp="1"/>
          </p:cNvSpPr>
          <p:nvPr>
            <p:ph idx="1"/>
          </p:nvPr>
        </p:nvSpPr>
        <p:spPr/>
        <p:txBody>
          <a:bodyPr/>
          <a:lstStyle/>
          <a:p>
            <a:r>
              <a:rPr lang="en-MY" dirty="0"/>
              <a:t>What are the decisions needed to be done?</a:t>
            </a:r>
          </a:p>
          <a:p>
            <a:r>
              <a:rPr lang="en-MY" dirty="0"/>
              <a:t>What data is needed to achieve the objectives?</a:t>
            </a:r>
          </a:p>
          <a:p>
            <a:r>
              <a:rPr lang="en-MY" dirty="0"/>
              <a:t>What are the issues involved? E.g. money, not enough data, privacy etc.</a:t>
            </a:r>
          </a:p>
          <a:p>
            <a:r>
              <a:rPr lang="en-MY" dirty="0"/>
              <a:t>Supervised and unsupervised questions?</a:t>
            </a:r>
          </a:p>
          <a:p>
            <a:r>
              <a:rPr lang="en-MY" dirty="0"/>
              <a:t>Decomposing business problems into subtasks.</a:t>
            </a:r>
          </a:p>
        </p:txBody>
      </p:sp>
      <p:sp>
        <p:nvSpPr>
          <p:cNvPr id="4" name="Slide Number Placeholder 3"/>
          <p:cNvSpPr>
            <a:spLocks noGrp="1"/>
          </p:cNvSpPr>
          <p:nvPr>
            <p:ph type="sldNum" sz="quarter" idx="12"/>
          </p:nvPr>
        </p:nvSpPr>
        <p:spPr/>
        <p:txBody>
          <a:bodyPr/>
          <a:lstStyle/>
          <a:p>
            <a:fld id="{A6F6C14D-1FD4-472A-8744-C9B84165FF04}" type="slidenum">
              <a:rPr lang="en-US" smtClean="0"/>
              <a:t>34</a:t>
            </a:fld>
            <a:endParaRPr lang="en-US"/>
          </a:p>
        </p:txBody>
      </p:sp>
    </p:spTree>
    <p:extLst>
      <p:ext uri="{BB962C8B-B14F-4D97-AF65-F5344CB8AC3E}">
        <p14:creationId xmlns:p14="http://schemas.microsoft.com/office/powerpoint/2010/main" val="3575253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Data Understanding</a:t>
            </a:r>
          </a:p>
        </p:txBody>
      </p:sp>
      <p:sp>
        <p:nvSpPr>
          <p:cNvPr id="3" name="Content Placeholder 2"/>
          <p:cNvSpPr>
            <a:spLocks noGrp="1"/>
          </p:cNvSpPr>
          <p:nvPr>
            <p:ph idx="1"/>
          </p:nvPr>
        </p:nvSpPr>
        <p:spPr/>
        <p:txBody>
          <a:bodyPr/>
          <a:lstStyle/>
          <a:p>
            <a:r>
              <a:rPr lang="en-MY" dirty="0"/>
              <a:t>Historical data. Are they 100% useful?</a:t>
            </a:r>
          </a:p>
          <a:p>
            <a:r>
              <a:rPr lang="en-MY" dirty="0"/>
              <a:t>Different databases may have varying degrees of reliability: e.g. customer database, transaction, marketing response</a:t>
            </a:r>
          </a:p>
          <a:p>
            <a:r>
              <a:rPr lang="en-MY" dirty="0"/>
              <a:t>How about the costs of data?</a:t>
            </a:r>
          </a:p>
          <a:p>
            <a:r>
              <a:rPr lang="en-MY" dirty="0"/>
              <a:t>Labelled and unlabelled target variable.</a:t>
            </a:r>
          </a:p>
        </p:txBody>
      </p:sp>
      <p:sp>
        <p:nvSpPr>
          <p:cNvPr id="4" name="Slide Number Placeholder 3"/>
          <p:cNvSpPr>
            <a:spLocks noGrp="1"/>
          </p:cNvSpPr>
          <p:nvPr>
            <p:ph type="sldNum" sz="quarter" idx="12"/>
          </p:nvPr>
        </p:nvSpPr>
        <p:spPr/>
        <p:txBody>
          <a:bodyPr/>
          <a:lstStyle/>
          <a:p>
            <a:fld id="{A6F6C14D-1FD4-472A-8744-C9B84165FF04}" type="slidenum">
              <a:rPr lang="en-US" smtClean="0"/>
              <a:t>35</a:t>
            </a:fld>
            <a:endParaRPr lang="en-US"/>
          </a:p>
        </p:txBody>
      </p:sp>
    </p:spTree>
    <p:extLst>
      <p:ext uri="{BB962C8B-B14F-4D97-AF65-F5344CB8AC3E}">
        <p14:creationId xmlns:p14="http://schemas.microsoft.com/office/powerpoint/2010/main" val="1443230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Labelled and unlabelled target variable</a:t>
            </a:r>
          </a:p>
        </p:txBody>
      </p:sp>
      <p:sp>
        <p:nvSpPr>
          <p:cNvPr id="5" name="Text Placeholder 4"/>
          <p:cNvSpPr>
            <a:spLocks noGrp="1"/>
          </p:cNvSpPr>
          <p:nvPr>
            <p:ph type="body" idx="1"/>
          </p:nvPr>
        </p:nvSpPr>
        <p:spPr/>
        <p:txBody>
          <a:bodyPr/>
          <a:lstStyle/>
          <a:p>
            <a:r>
              <a:rPr lang="en-MY" dirty="0"/>
              <a:t>Catching credit card fraud</a:t>
            </a:r>
          </a:p>
        </p:txBody>
      </p:sp>
      <p:sp>
        <p:nvSpPr>
          <p:cNvPr id="6" name="Content Placeholder 5"/>
          <p:cNvSpPr>
            <a:spLocks noGrp="1"/>
          </p:cNvSpPr>
          <p:nvPr>
            <p:ph sz="half" idx="2"/>
          </p:nvPr>
        </p:nvSpPr>
        <p:spPr/>
        <p:txBody>
          <a:bodyPr/>
          <a:lstStyle/>
          <a:p>
            <a:r>
              <a:rPr lang="en-MY" dirty="0"/>
              <a:t>?</a:t>
            </a:r>
          </a:p>
        </p:txBody>
      </p:sp>
      <p:sp>
        <p:nvSpPr>
          <p:cNvPr id="7" name="Text Placeholder 6"/>
          <p:cNvSpPr>
            <a:spLocks noGrp="1"/>
          </p:cNvSpPr>
          <p:nvPr>
            <p:ph type="body" sz="quarter" idx="3"/>
          </p:nvPr>
        </p:nvSpPr>
        <p:spPr/>
        <p:txBody>
          <a:bodyPr/>
          <a:lstStyle/>
          <a:p>
            <a:r>
              <a:rPr lang="en-MY" dirty="0"/>
              <a:t>Catching Medicare fraud.</a:t>
            </a:r>
          </a:p>
        </p:txBody>
      </p:sp>
      <p:sp>
        <p:nvSpPr>
          <p:cNvPr id="8" name="Content Placeholder 7"/>
          <p:cNvSpPr>
            <a:spLocks noGrp="1"/>
          </p:cNvSpPr>
          <p:nvPr>
            <p:ph sz="quarter" idx="4"/>
          </p:nvPr>
        </p:nvSpPr>
        <p:spPr/>
        <p:txBody>
          <a:bodyPr/>
          <a:lstStyle/>
          <a:p>
            <a:r>
              <a:rPr lang="en-MY" dirty="0"/>
              <a:t>?</a:t>
            </a:r>
          </a:p>
        </p:txBody>
      </p:sp>
      <p:sp>
        <p:nvSpPr>
          <p:cNvPr id="4" name="Slide Number Placeholder 3"/>
          <p:cNvSpPr>
            <a:spLocks noGrp="1"/>
          </p:cNvSpPr>
          <p:nvPr>
            <p:ph type="sldNum" sz="quarter" idx="12"/>
          </p:nvPr>
        </p:nvSpPr>
        <p:spPr/>
        <p:txBody>
          <a:bodyPr/>
          <a:lstStyle/>
          <a:p>
            <a:fld id="{A6F6C14D-1FD4-472A-8744-C9B84165FF04}" type="slidenum">
              <a:rPr lang="en-US" smtClean="0"/>
              <a:t>36</a:t>
            </a:fld>
            <a:endParaRPr lang="en-US"/>
          </a:p>
        </p:txBody>
      </p:sp>
      <p:sp>
        <p:nvSpPr>
          <p:cNvPr id="3" name="Rectangle 2"/>
          <p:cNvSpPr/>
          <p:nvPr/>
        </p:nvSpPr>
        <p:spPr>
          <a:xfrm>
            <a:off x="665163" y="3004254"/>
            <a:ext cx="4618008" cy="3416320"/>
          </a:xfrm>
          <a:prstGeom prst="rect">
            <a:avLst/>
          </a:prstGeom>
        </p:spPr>
        <p:txBody>
          <a:bodyPr wrap="square">
            <a:spAutoFit/>
          </a:bodyPr>
          <a:lstStyle/>
          <a:p>
            <a:r>
              <a:rPr lang="en-US" dirty="0"/>
              <a:t>Charges show up on each customer’s account, so fraudulent charges are usually caught—if not initially by the company, then later by the customer when account activity is reviewed. We can assume that nearly all fraud is identified and reliably labeled, since the legitimate customer and the person perpetrating the fraud are different people and have opposite goals. Thus credit card transactions have reliable labels (</a:t>
            </a:r>
            <a:r>
              <a:rPr lang="en-US" b="1" dirty="0"/>
              <a:t>fraud and legitimate</a:t>
            </a:r>
            <a:r>
              <a:rPr lang="en-US" dirty="0"/>
              <a:t>) that may serve as targets for a supervised technique.</a:t>
            </a:r>
          </a:p>
        </p:txBody>
      </p:sp>
      <p:sp>
        <p:nvSpPr>
          <p:cNvPr id="9" name="Rectangle 8"/>
          <p:cNvSpPr/>
          <p:nvPr/>
        </p:nvSpPr>
        <p:spPr>
          <a:xfrm>
            <a:off x="6069632" y="2887682"/>
            <a:ext cx="5285756" cy="3970318"/>
          </a:xfrm>
          <a:prstGeom prst="rect">
            <a:avLst/>
          </a:prstGeom>
        </p:spPr>
        <p:txBody>
          <a:bodyPr wrap="square">
            <a:spAutoFit/>
          </a:bodyPr>
          <a:lstStyle/>
          <a:p>
            <a:r>
              <a:rPr lang="en-US" dirty="0"/>
              <a:t>The perpetrators of fraud—medical providers who submit false claims, and sometimes their patients— are also legitimate service providers and users of the billing system. Those who commit fraud are a subset of the legitimate users; there is no separate disinterested party who will declare exactly what the “correct” charges should be. Consequently the Medicare billing data have no reliable target variable indicating fraud, and a supervised learning approach that could work for credit card fraud is not applicable. Such a problem usually requires unsupervised approaches such as profiling, clustering, anomaly detection, and co-occurrence grouping.</a:t>
            </a:r>
          </a:p>
          <a:p>
            <a:endParaRPr lang="en-MY" dirty="0"/>
          </a:p>
        </p:txBody>
      </p:sp>
      <p:sp>
        <p:nvSpPr>
          <p:cNvPr id="10" name="Rectangle 9"/>
          <p:cNvSpPr/>
          <p:nvPr/>
        </p:nvSpPr>
        <p:spPr>
          <a:xfrm rot="20503862">
            <a:off x="682298" y="3885704"/>
            <a:ext cx="5062540" cy="923330"/>
          </a:xfrm>
          <a:prstGeom prst="rect">
            <a:avLst/>
          </a:prstGeom>
        </p:spPr>
        <p:style>
          <a:lnRef idx="3">
            <a:schemeClr val="lt1"/>
          </a:lnRef>
          <a:fillRef idx="1">
            <a:schemeClr val="accent3"/>
          </a:fillRef>
          <a:effectRef idx="1">
            <a:schemeClr val="accent3"/>
          </a:effectRef>
          <a:fontRef idx="minor">
            <a:schemeClr val="lt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Labelled variable</a:t>
            </a:r>
            <a:endParaRPr lang="en-US" sz="5400" b="1" cap="none" spc="0" dirty="0">
              <a:ln/>
              <a:solidFill>
                <a:schemeClr val="accent4"/>
              </a:solidFill>
              <a:effectLst/>
            </a:endParaRPr>
          </a:p>
        </p:txBody>
      </p:sp>
      <p:sp>
        <p:nvSpPr>
          <p:cNvPr id="11" name="Rectangle 10"/>
          <p:cNvSpPr/>
          <p:nvPr/>
        </p:nvSpPr>
        <p:spPr>
          <a:xfrm rot="19389880">
            <a:off x="5638112" y="3316523"/>
            <a:ext cx="5763053" cy="923330"/>
          </a:xfrm>
          <a:prstGeom prst="rect">
            <a:avLst/>
          </a:prstGeom>
        </p:spPr>
        <p:style>
          <a:lnRef idx="3">
            <a:schemeClr val="lt1"/>
          </a:lnRef>
          <a:fillRef idx="1">
            <a:schemeClr val="accent3"/>
          </a:fillRef>
          <a:effectRef idx="1">
            <a:schemeClr val="accent3"/>
          </a:effectRef>
          <a:fontRef idx="minor">
            <a:schemeClr val="lt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smtClean="0">
                <a:ln/>
                <a:solidFill>
                  <a:schemeClr val="accent4"/>
                </a:solidFill>
                <a:effectLst/>
              </a:rPr>
              <a:t>Unlabeled variable</a:t>
            </a:r>
            <a:endParaRPr lang="en-US" sz="5400" b="1" cap="none" spc="0" dirty="0">
              <a:ln/>
              <a:solidFill>
                <a:schemeClr val="accent4"/>
              </a:solidFill>
              <a:effectLst/>
            </a:endParaRPr>
          </a:p>
        </p:txBody>
      </p:sp>
    </p:spTree>
    <p:extLst>
      <p:ext uri="{BB962C8B-B14F-4D97-AF65-F5344CB8AC3E}">
        <p14:creationId xmlns:p14="http://schemas.microsoft.com/office/powerpoint/2010/main" val="411036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Your Group Tasks</a:t>
            </a:r>
          </a:p>
        </p:txBody>
      </p:sp>
      <p:sp>
        <p:nvSpPr>
          <p:cNvPr id="3" name="Content Placeholder 2"/>
          <p:cNvSpPr>
            <a:spLocks noGrp="1"/>
          </p:cNvSpPr>
          <p:nvPr>
            <p:ph idx="1"/>
          </p:nvPr>
        </p:nvSpPr>
        <p:spPr/>
        <p:txBody>
          <a:bodyPr/>
          <a:lstStyle/>
          <a:p>
            <a:r>
              <a:rPr lang="en-MY" dirty="0"/>
              <a:t>What data are needed?</a:t>
            </a:r>
          </a:p>
          <a:p>
            <a:r>
              <a:rPr lang="en-MY" dirty="0"/>
              <a:t>Supervised or unsupervised (labelled or unlabelled problems?)</a:t>
            </a:r>
          </a:p>
          <a:p>
            <a:r>
              <a:rPr lang="en-MY" dirty="0"/>
              <a:t>Do you need to invest on the data?</a:t>
            </a:r>
          </a:p>
        </p:txBody>
      </p:sp>
      <p:sp>
        <p:nvSpPr>
          <p:cNvPr id="4" name="Slide Number Placeholder 3"/>
          <p:cNvSpPr>
            <a:spLocks noGrp="1"/>
          </p:cNvSpPr>
          <p:nvPr>
            <p:ph type="sldNum" sz="quarter" idx="12"/>
          </p:nvPr>
        </p:nvSpPr>
        <p:spPr/>
        <p:txBody>
          <a:bodyPr/>
          <a:lstStyle/>
          <a:p>
            <a:fld id="{A6F6C14D-1FD4-472A-8744-C9B84165FF04}" type="slidenum">
              <a:rPr lang="en-US" smtClean="0"/>
              <a:t>37</a:t>
            </a:fld>
            <a:endParaRPr lang="en-US"/>
          </a:p>
        </p:txBody>
      </p:sp>
    </p:spTree>
    <p:extLst>
      <p:ext uri="{BB962C8B-B14F-4D97-AF65-F5344CB8AC3E}">
        <p14:creationId xmlns:p14="http://schemas.microsoft.com/office/powerpoint/2010/main" val="3247555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Data Preparation</a:t>
            </a:r>
          </a:p>
        </p:txBody>
      </p:sp>
      <p:sp>
        <p:nvSpPr>
          <p:cNvPr id="3" name="Content Placeholder 2"/>
          <p:cNvSpPr>
            <a:spLocks noGrp="1"/>
          </p:cNvSpPr>
          <p:nvPr>
            <p:ph idx="1"/>
          </p:nvPr>
        </p:nvSpPr>
        <p:spPr/>
        <p:txBody>
          <a:bodyPr/>
          <a:lstStyle/>
          <a:p>
            <a:r>
              <a:rPr lang="en-MY" dirty="0"/>
              <a:t>Some tasks:</a:t>
            </a:r>
          </a:p>
          <a:p>
            <a:pPr lvl="1"/>
            <a:r>
              <a:rPr lang="en-MY" dirty="0"/>
              <a:t>Converting data to tabular format</a:t>
            </a:r>
          </a:p>
          <a:p>
            <a:pPr lvl="1"/>
            <a:r>
              <a:rPr lang="en-MY" dirty="0"/>
              <a:t>Remove missing values</a:t>
            </a:r>
          </a:p>
          <a:p>
            <a:pPr lvl="1"/>
            <a:r>
              <a:rPr lang="en-MY" dirty="0"/>
              <a:t>Convert to different types</a:t>
            </a:r>
          </a:p>
          <a:p>
            <a:pPr lvl="1"/>
            <a:r>
              <a:rPr lang="en-MY" dirty="0"/>
              <a:t>Normalized or scaled the data</a:t>
            </a:r>
          </a:p>
        </p:txBody>
      </p:sp>
      <p:sp>
        <p:nvSpPr>
          <p:cNvPr id="4" name="Slide Number Placeholder 3"/>
          <p:cNvSpPr>
            <a:spLocks noGrp="1"/>
          </p:cNvSpPr>
          <p:nvPr>
            <p:ph type="sldNum" sz="quarter" idx="12"/>
          </p:nvPr>
        </p:nvSpPr>
        <p:spPr/>
        <p:txBody>
          <a:bodyPr/>
          <a:lstStyle/>
          <a:p>
            <a:fld id="{A6F6C14D-1FD4-472A-8744-C9B84165FF04}" type="slidenum">
              <a:rPr lang="en-US" smtClean="0"/>
              <a:t>38</a:t>
            </a:fld>
            <a:endParaRPr lang="en-US"/>
          </a:p>
        </p:txBody>
      </p:sp>
    </p:spTree>
    <p:extLst>
      <p:ext uri="{BB962C8B-B14F-4D97-AF65-F5344CB8AC3E}">
        <p14:creationId xmlns:p14="http://schemas.microsoft.com/office/powerpoint/2010/main" val="13388930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Modelling</a:t>
            </a:r>
          </a:p>
        </p:txBody>
      </p:sp>
      <p:sp>
        <p:nvSpPr>
          <p:cNvPr id="3" name="Content Placeholder 2"/>
          <p:cNvSpPr>
            <a:spLocks noGrp="1"/>
          </p:cNvSpPr>
          <p:nvPr>
            <p:ph idx="1"/>
          </p:nvPr>
        </p:nvSpPr>
        <p:spPr/>
        <p:txBody>
          <a:bodyPr/>
          <a:lstStyle/>
          <a:p>
            <a:r>
              <a:rPr lang="en-US" dirty="0"/>
              <a:t>The modeling stage is the primary place where data mining techniques are applied to </a:t>
            </a:r>
            <a:r>
              <a:rPr lang="en-MY" dirty="0"/>
              <a:t>the data. Examples:</a:t>
            </a:r>
          </a:p>
          <a:p>
            <a:pPr lvl="1"/>
            <a:r>
              <a:rPr lang="en-GB" dirty="0"/>
              <a:t>Statistical Modelling</a:t>
            </a:r>
            <a:endParaRPr lang="en-MY" sz="3600" dirty="0"/>
          </a:p>
          <a:p>
            <a:pPr lvl="1"/>
            <a:r>
              <a:rPr lang="en-GB" dirty="0"/>
              <a:t>Decision Tree</a:t>
            </a:r>
            <a:endParaRPr lang="en-MY" sz="3600" dirty="0"/>
          </a:p>
          <a:p>
            <a:pPr lvl="1"/>
            <a:r>
              <a:rPr lang="en-MY" dirty="0"/>
              <a:t>Instance-based Learning</a:t>
            </a:r>
            <a:endParaRPr lang="en-MY" sz="3600" dirty="0"/>
          </a:p>
          <a:p>
            <a:pPr lvl="1"/>
            <a:r>
              <a:rPr lang="en-MY" dirty="0"/>
              <a:t>Support Vector Machines </a:t>
            </a:r>
            <a:endParaRPr lang="en-MY" sz="3600" dirty="0"/>
          </a:p>
          <a:p>
            <a:pPr lvl="1"/>
            <a:r>
              <a:rPr lang="en-MY" dirty="0"/>
              <a:t>Neural Networks</a:t>
            </a:r>
            <a:endParaRPr lang="en-MY" sz="3600" dirty="0"/>
          </a:p>
          <a:p>
            <a:pPr lvl="1"/>
            <a:r>
              <a:rPr lang="en-MY" dirty="0"/>
              <a:t>Clustering</a:t>
            </a:r>
            <a:endParaRPr lang="en-MY" sz="3600" dirty="0"/>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39</a:t>
            </a:fld>
            <a:endParaRPr lang="en-US"/>
          </a:p>
        </p:txBody>
      </p:sp>
    </p:spTree>
    <p:extLst>
      <p:ext uri="{BB962C8B-B14F-4D97-AF65-F5344CB8AC3E}">
        <p14:creationId xmlns:p14="http://schemas.microsoft.com/office/powerpoint/2010/main" val="1736808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Learning Outcomes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87141446"/>
              </p:ext>
            </p:extLst>
          </p:nvPr>
        </p:nvGraphicFramePr>
        <p:xfrm>
          <a:off x="973777" y="1285375"/>
          <a:ext cx="9632677" cy="5608320"/>
        </p:xfrm>
        <a:graphic>
          <a:graphicData uri="http://schemas.openxmlformats.org/drawingml/2006/table">
            <a:tbl>
              <a:tblPr firstRow="1" firstCol="1" bandRow="1">
                <a:tableStyleId>{5C22544A-7EE6-4342-B048-85BDC9FD1C3A}</a:tableStyleId>
              </a:tblPr>
              <a:tblGrid>
                <a:gridCol w="1190582">
                  <a:extLst>
                    <a:ext uri="{9D8B030D-6E8A-4147-A177-3AD203B41FA5}">
                      <a16:colId xmlns="" xmlns:a16="http://schemas.microsoft.com/office/drawing/2014/main" val="3939164017"/>
                    </a:ext>
                  </a:extLst>
                </a:gridCol>
                <a:gridCol w="2726241">
                  <a:extLst>
                    <a:ext uri="{9D8B030D-6E8A-4147-A177-3AD203B41FA5}">
                      <a16:colId xmlns="" xmlns:a16="http://schemas.microsoft.com/office/drawing/2014/main" val="3461039727"/>
                    </a:ext>
                  </a:extLst>
                </a:gridCol>
                <a:gridCol w="1397402">
                  <a:extLst>
                    <a:ext uri="{9D8B030D-6E8A-4147-A177-3AD203B41FA5}">
                      <a16:colId xmlns="" xmlns:a16="http://schemas.microsoft.com/office/drawing/2014/main" val="1793777329"/>
                    </a:ext>
                  </a:extLst>
                </a:gridCol>
                <a:gridCol w="1450730">
                  <a:extLst>
                    <a:ext uri="{9D8B030D-6E8A-4147-A177-3AD203B41FA5}">
                      <a16:colId xmlns="" xmlns:a16="http://schemas.microsoft.com/office/drawing/2014/main" val="2424324114"/>
                    </a:ext>
                  </a:extLst>
                </a:gridCol>
                <a:gridCol w="1326662">
                  <a:extLst>
                    <a:ext uri="{9D8B030D-6E8A-4147-A177-3AD203B41FA5}">
                      <a16:colId xmlns="" xmlns:a16="http://schemas.microsoft.com/office/drawing/2014/main" val="2614753271"/>
                    </a:ext>
                  </a:extLst>
                </a:gridCol>
                <a:gridCol w="1541060">
                  <a:extLst>
                    <a:ext uri="{9D8B030D-6E8A-4147-A177-3AD203B41FA5}">
                      <a16:colId xmlns="" xmlns:a16="http://schemas.microsoft.com/office/drawing/2014/main" val="1412731667"/>
                    </a:ext>
                  </a:extLst>
                </a:gridCol>
              </a:tblGrid>
              <a:tr h="407123">
                <a:tc>
                  <a:txBody>
                    <a:bodyPr/>
                    <a:lstStyle/>
                    <a:p>
                      <a:pPr algn="ctr">
                        <a:spcBef>
                          <a:spcPts val="200"/>
                        </a:spcBef>
                        <a:spcAft>
                          <a:spcPts val="200"/>
                        </a:spcAft>
                      </a:pPr>
                      <a:r>
                        <a:rPr lang="en-MY" sz="1600" dirty="0">
                          <a:effectLst/>
                        </a:rPr>
                        <a:t>No.</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rgbClr val="A44F11"/>
                    </a:solidFill>
                  </a:tcPr>
                </a:tc>
                <a:tc>
                  <a:txBody>
                    <a:bodyPr/>
                    <a:lstStyle/>
                    <a:p>
                      <a:pPr>
                        <a:spcAft>
                          <a:spcPts val="0"/>
                        </a:spcAft>
                      </a:pPr>
                      <a:r>
                        <a:rPr lang="en-GB" sz="1600" dirty="0">
                          <a:effectLst/>
                        </a:rPr>
                        <a:t>Course Learning Outcome</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rgbClr val="A44F11"/>
                    </a:solidFill>
                  </a:tcPr>
                </a:tc>
                <a:tc>
                  <a:txBody>
                    <a:bodyPr/>
                    <a:lstStyle/>
                    <a:p>
                      <a:pPr algn="ctr">
                        <a:spcAft>
                          <a:spcPts val="0"/>
                        </a:spcAft>
                      </a:pPr>
                      <a:r>
                        <a:rPr lang="en-GB" sz="1600" dirty="0">
                          <a:effectLst/>
                        </a:rPr>
                        <a:t>Programme</a:t>
                      </a:r>
                      <a:endParaRPr lang="en-MY" sz="2400" dirty="0">
                        <a:effectLst/>
                      </a:endParaRPr>
                    </a:p>
                    <a:p>
                      <a:pPr algn="ctr">
                        <a:spcAft>
                          <a:spcPts val="0"/>
                        </a:spcAft>
                      </a:pPr>
                      <a:r>
                        <a:rPr lang="en-GB" sz="1600" dirty="0">
                          <a:effectLst/>
                        </a:rPr>
                        <a:t>Outcome</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rgbClr val="A44F11"/>
                    </a:solidFill>
                  </a:tcPr>
                </a:tc>
                <a:tc>
                  <a:txBody>
                    <a:bodyPr/>
                    <a:lstStyle/>
                    <a:p>
                      <a:pPr algn="ctr">
                        <a:spcAft>
                          <a:spcPts val="0"/>
                        </a:spcAft>
                      </a:pPr>
                      <a:r>
                        <a:rPr lang="en-GB" sz="1600" dirty="0">
                          <a:effectLst/>
                        </a:rPr>
                        <a:t>Taxonomies</a:t>
                      </a:r>
                      <a:endParaRPr lang="en-MY" sz="2400" dirty="0">
                        <a:effectLst/>
                      </a:endParaRPr>
                    </a:p>
                    <a:p>
                      <a:pPr algn="ctr">
                        <a:spcAft>
                          <a:spcPts val="0"/>
                        </a:spcAft>
                      </a:pPr>
                      <a:r>
                        <a:rPr lang="en-GB" sz="1600" dirty="0">
                          <a:effectLst/>
                        </a:rPr>
                        <a:t>(C, P, A)</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rgbClr val="A44F11"/>
                    </a:solidFill>
                  </a:tcPr>
                </a:tc>
                <a:tc>
                  <a:txBody>
                    <a:bodyPr/>
                    <a:lstStyle/>
                    <a:p>
                      <a:pPr algn="ctr">
                        <a:spcAft>
                          <a:spcPts val="0"/>
                        </a:spcAft>
                      </a:pPr>
                      <a:r>
                        <a:rPr lang="en-GB" sz="1600" dirty="0">
                          <a:effectLst/>
                        </a:rPr>
                        <a:t>Weightage (%)</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tc>
                  <a:txBody>
                    <a:bodyPr/>
                    <a:lstStyle/>
                    <a:p>
                      <a:pPr>
                        <a:spcAft>
                          <a:spcPts val="0"/>
                        </a:spcAft>
                      </a:pPr>
                      <a:r>
                        <a:rPr lang="en-GB" sz="1600" dirty="0">
                          <a:effectLst/>
                        </a:rPr>
                        <a:t>Assessment Methods</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extLst>
                  <a:ext uri="{0D108BD9-81ED-4DB2-BD59-A6C34878D82A}">
                    <a16:rowId xmlns="" xmlns:a16="http://schemas.microsoft.com/office/drawing/2014/main" val="3720887996"/>
                  </a:ext>
                </a:extLst>
              </a:tr>
              <a:tr h="814247">
                <a:tc>
                  <a:txBody>
                    <a:bodyPr/>
                    <a:lstStyle/>
                    <a:p>
                      <a:pPr algn="ctr">
                        <a:spcBef>
                          <a:spcPts val="300"/>
                        </a:spcBef>
                        <a:spcAft>
                          <a:spcPts val="300"/>
                        </a:spcAft>
                      </a:pPr>
                      <a:r>
                        <a:rPr lang="en-MY" sz="1600" dirty="0">
                          <a:effectLst/>
                        </a:rPr>
                        <a:t>CO1</a:t>
                      </a:r>
                      <a:endParaRPr lang="en-MY" sz="2400" dirty="0">
                        <a:effectLst/>
                      </a:endParaRPr>
                    </a:p>
                    <a:p>
                      <a:pPr>
                        <a:spcAft>
                          <a:spcPts val="0"/>
                        </a:spcAft>
                      </a:pPr>
                      <a:r>
                        <a:rPr lang="en-MY" sz="1600" dirty="0">
                          <a:effectLst/>
                        </a:rPr>
                        <a:t> </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tc>
                  <a:txBody>
                    <a:bodyPr/>
                    <a:lstStyle/>
                    <a:p>
                      <a:pPr>
                        <a:spcAft>
                          <a:spcPts val="0"/>
                        </a:spcAft>
                      </a:pPr>
                      <a:r>
                        <a:rPr lang="en-MY" sz="1600" dirty="0">
                          <a:effectLst/>
                        </a:rPr>
                        <a:t>Combine techniques, strategies, and methodologies to construct of data mining and predictive analytics.</a:t>
                      </a:r>
                      <a:endParaRPr lang="en-MY" sz="2400" dirty="0">
                        <a:effectLst/>
                      </a:endParaRPr>
                    </a:p>
                    <a:p>
                      <a:pPr>
                        <a:spcAft>
                          <a:spcPts val="0"/>
                        </a:spcAft>
                      </a:pPr>
                      <a:r>
                        <a:rPr lang="en-MY" sz="1600" dirty="0">
                          <a:effectLst/>
                        </a:rPr>
                        <a:t> </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15000"/>
                        </a:lnSpc>
                        <a:spcAft>
                          <a:spcPts val="1000"/>
                        </a:spcAft>
                        <a:tabLst>
                          <a:tab pos="334010" algn="l"/>
                        </a:tabLst>
                      </a:pPr>
                      <a:r>
                        <a:rPr lang="pl-PL" sz="1600" dirty="0">
                          <a:effectLst/>
                        </a:rPr>
                        <a:t>PO1</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lnSpc>
                          <a:spcPct val="115000"/>
                        </a:lnSpc>
                        <a:spcAft>
                          <a:spcPts val="1000"/>
                        </a:spcAft>
                        <a:tabLst>
                          <a:tab pos="334010" algn="l"/>
                        </a:tabLst>
                      </a:pPr>
                      <a:r>
                        <a:rPr lang="pl-PL" sz="1600" dirty="0">
                          <a:effectLst/>
                        </a:rPr>
                        <a:t>C6</a:t>
                      </a:r>
                      <a:endParaRPr lang="en-MY" sz="2400" dirty="0">
                        <a:effectLst/>
                      </a:endParaRPr>
                    </a:p>
                    <a:p>
                      <a:pPr>
                        <a:spcAft>
                          <a:spcPts val="0"/>
                        </a:spcAft>
                      </a:pPr>
                      <a:r>
                        <a:rPr lang="pl-PL" sz="1600" dirty="0">
                          <a:effectLst/>
                        </a:rPr>
                        <a:t> </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lnSpc>
                          <a:spcPct val="115000"/>
                        </a:lnSpc>
                        <a:spcAft>
                          <a:spcPts val="1000"/>
                        </a:spcAft>
                      </a:pPr>
                      <a:r>
                        <a:rPr lang="en-GB" sz="1600">
                          <a:effectLst/>
                        </a:rPr>
                        <a:t>A, F</a:t>
                      </a:r>
                      <a:endParaRPr lang="en-MY" sz="240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spcBef>
                          <a:spcPts val="300"/>
                        </a:spcBef>
                        <a:spcAft>
                          <a:spcPts val="300"/>
                        </a:spcAft>
                      </a:pPr>
                      <a:r>
                        <a:rPr lang="en-MY" sz="1600" dirty="0">
                          <a:effectLst/>
                        </a:rPr>
                        <a:t>F = 15%</a:t>
                      </a:r>
                      <a:endParaRPr lang="en-MY" sz="2400" dirty="0">
                        <a:effectLst/>
                      </a:endParaRPr>
                    </a:p>
                    <a:p>
                      <a:pPr>
                        <a:spcBef>
                          <a:spcPts val="300"/>
                        </a:spcBef>
                        <a:spcAft>
                          <a:spcPts val="300"/>
                        </a:spcAft>
                      </a:pPr>
                      <a:r>
                        <a:rPr lang="en-MY" sz="1600" dirty="0">
                          <a:effectLst/>
                        </a:rPr>
                        <a:t>        A = 15%</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extLst>
                  <a:ext uri="{0D108BD9-81ED-4DB2-BD59-A6C34878D82A}">
                    <a16:rowId xmlns="" xmlns:a16="http://schemas.microsoft.com/office/drawing/2014/main" val="1990106050"/>
                  </a:ext>
                </a:extLst>
              </a:tr>
              <a:tr h="814247">
                <a:tc>
                  <a:txBody>
                    <a:bodyPr/>
                    <a:lstStyle/>
                    <a:p>
                      <a:pPr algn="ctr">
                        <a:spcBef>
                          <a:spcPts val="300"/>
                        </a:spcBef>
                        <a:spcAft>
                          <a:spcPts val="300"/>
                        </a:spcAft>
                      </a:pPr>
                      <a:r>
                        <a:rPr lang="en-MY" sz="1600" dirty="0">
                          <a:effectLst/>
                        </a:rPr>
                        <a:t>CO2</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tc>
                  <a:txBody>
                    <a:bodyPr/>
                    <a:lstStyle/>
                    <a:p>
                      <a:pPr>
                        <a:spcAft>
                          <a:spcPts val="0"/>
                        </a:spcAft>
                      </a:pPr>
                      <a:r>
                        <a:rPr lang="en-GB" sz="1600" dirty="0">
                          <a:effectLst/>
                        </a:rPr>
                        <a:t>Master the data mining and analytic application software and tools for analyzing structured data. </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15000"/>
                        </a:lnSpc>
                        <a:spcAft>
                          <a:spcPts val="1000"/>
                        </a:spcAft>
                        <a:tabLst>
                          <a:tab pos="334010" algn="l"/>
                        </a:tabLst>
                      </a:pPr>
                      <a:r>
                        <a:rPr lang="pl-PL" sz="1600" dirty="0">
                          <a:effectLst/>
                        </a:rPr>
                        <a:t>PO3</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spcAft>
                          <a:spcPts val="0"/>
                        </a:spcAft>
                        <a:tabLst>
                          <a:tab pos="334010" algn="l"/>
                        </a:tabLst>
                      </a:pPr>
                      <a:r>
                        <a:rPr lang="en-MY" sz="1600" dirty="0">
                          <a:effectLst/>
                        </a:rPr>
                        <a:t>C6</a:t>
                      </a:r>
                      <a:endParaRPr lang="en-MY" sz="2400" dirty="0">
                        <a:effectLst/>
                      </a:endParaRPr>
                    </a:p>
                    <a:p>
                      <a:pPr algn="ctr">
                        <a:spcAft>
                          <a:spcPts val="0"/>
                        </a:spcAft>
                        <a:tabLst>
                          <a:tab pos="334010" algn="l"/>
                        </a:tabLst>
                      </a:pPr>
                      <a:r>
                        <a:rPr lang="en-MY" sz="1600" dirty="0">
                          <a:effectLst/>
                        </a:rPr>
                        <a:t> </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lnSpc>
                          <a:spcPct val="115000"/>
                        </a:lnSpc>
                        <a:spcAft>
                          <a:spcPts val="1000"/>
                        </a:spcAft>
                      </a:pPr>
                      <a:r>
                        <a:rPr lang="en-GB" sz="1600" dirty="0">
                          <a:effectLst/>
                        </a:rPr>
                        <a:t>A, F, PR</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spcBef>
                          <a:spcPts val="300"/>
                        </a:spcBef>
                        <a:spcAft>
                          <a:spcPts val="300"/>
                        </a:spcAft>
                      </a:pPr>
                      <a:r>
                        <a:rPr lang="en-MY" sz="1600" dirty="0">
                          <a:effectLst/>
                        </a:rPr>
                        <a:t>A = 15%</a:t>
                      </a:r>
                      <a:endParaRPr lang="en-MY" sz="2400" dirty="0">
                        <a:effectLst/>
                      </a:endParaRPr>
                    </a:p>
                    <a:p>
                      <a:pPr algn="ctr">
                        <a:spcBef>
                          <a:spcPts val="300"/>
                        </a:spcBef>
                        <a:spcAft>
                          <a:spcPts val="300"/>
                        </a:spcAft>
                      </a:pPr>
                      <a:r>
                        <a:rPr lang="en-MY" sz="1600" dirty="0">
                          <a:effectLst/>
                        </a:rPr>
                        <a:t>PR = 10%</a:t>
                      </a:r>
                      <a:endParaRPr lang="en-MY" sz="2400" dirty="0">
                        <a:effectLst/>
                      </a:endParaRPr>
                    </a:p>
                    <a:p>
                      <a:pPr algn="ctr">
                        <a:spcBef>
                          <a:spcPts val="300"/>
                        </a:spcBef>
                        <a:spcAft>
                          <a:spcPts val="300"/>
                        </a:spcAft>
                      </a:pPr>
                      <a:r>
                        <a:rPr lang="en-MY" sz="1600" dirty="0">
                          <a:effectLst/>
                        </a:rPr>
                        <a:t>F = 15%</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 xmlns:a16="http://schemas.microsoft.com/office/drawing/2014/main" val="2738831690"/>
                  </a:ext>
                </a:extLst>
              </a:tr>
              <a:tr h="1041558">
                <a:tc>
                  <a:txBody>
                    <a:bodyPr/>
                    <a:lstStyle/>
                    <a:p>
                      <a:pPr algn="ctr">
                        <a:spcBef>
                          <a:spcPts val="300"/>
                        </a:spcBef>
                        <a:spcAft>
                          <a:spcPts val="300"/>
                        </a:spcAft>
                      </a:pPr>
                      <a:r>
                        <a:rPr lang="en-MY" sz="1600" dirty="0">
                          <a:effectLst/>
                        </a:rPr>
                        <a:t>CO3</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tc>
                  <a:txBody>
                    <a:bodyPr/>
                    <a:lstStyle/>
                    <a:p>
                      <a:pPr>
                        <a:spcAft>
                          <a:spcPts val="0"/>
                        </a:spcAft>
                      </a:pPr>
                      <a:r>
                        <a:rPr lang="en-GB" sz="1600" b="1" dirty="0">
                          <a:effectLst/>
                        </a:rPr>
                        <a:t>Demonstrate</a:t>
                      </a:r>
                      <a:r>
                        <a:rPr lang="en-GB" sz="1600" dirty="0">
                          <a:effectLst/>
                        </a:rPr>
                        <a:t> an </a:t>
                      </a:r>
                      <a:r>
                        <a:rPr lang="en-MY" sz="1600" dirty="0">
                          <a:effectLst/>
                        </a:rPr>
                        <a:t>appropriate mining strategy for given real data set in order to solve real world problems and research </a:t>
                      </a:r>
                      <a:r>
                        <a:rPr lang="en-GB" sz="1600" dirty="0">
                          <a:effectLst/>
                        </a:rPr>
                        <a:t>by finding new ideas and alternative solutions.</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15000"/>
                        </a:lnSpc>
                        <a:spcAft>
                          <a:spcPts val="1000"/>
                        </a:spcAft>
                        <a:tabLst>
                          <a:tab pos="334010" algn="l"/>
                        </a:tabLst>
                      </a:pPr>
                      <a:r>
                        <a:rPr lang="en-GB" sz="1600" dirty="0">
                          <a:effectLst/>
                        </a:rPr>
                        <a:t> </a:t>
                      </a:r>
                      <a:endParaRPr lang="en-MY" sz="2400" dirty="0">
                        <a:effectLst/>
                      </a:endParaRPr>
                    </a:p>
                    <a:p>
                      <a:pPr algn="ctr">
                        <a:lnSpc>
                          <a:spcPct val="115000"/>
                        </a:lnSpc>
                        <a:spcAft>
                          <a:spcPts val="1000"/>
                        </a:spcAft>
                        <a:tabLst>
                          <a:tab pos="334010" algn="l"/>
                        </a:tabLst>
                      </a:pPr>
                      <a:r>
                        <a:rPr lang="en-GB" sz="1600" dirty="0">
                          <a:effectLst/>
                        </a:rPr>
                        <a:t>PO5</a:t>
                      </a:r>
                      <a:endParaRPr lang="en-MY" sz="2400" dirty="0">
                        <a:effectLst/>
                      </a:endParaRPr>
                    </a:p>
                    <a:p>
                      <a:pPr algn="ctr">
                        <a:lnSpc>
                          <a:spcPct val="115000"/>
                        </a:lnSpc>
                        <a:spcAft>
                          <a:spcPts val="1000"/>
                        </a:spcAft>
                        <a:tabLst>
                          <a:tab pos="334010" algn="l"/>
                        </a:tabLst>
                      </a:pPr>
                      <a:r>
                        <a:rPr lang="pl-PL" sz="1600" dirty="0">
                          <a:effectLst/>
                        </a:rPr>
                        <a:t> </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spcAft>
                          <a:spcPts val="0"/>
                        </a:spcAft>
                        <a:tabLst>
                          <a:tab pos="334010" algn="l"/>
                        </a:tabLst>
                      </a:pPr>
                      <a:r>
                        <a:rPr lang="en-MY" sz="1600" dirty="0">
                          <a:effectLst/>
                        </a:rPr>
                        <a:t>A4</a:t>
                      </a:r>
                      <a:endParaRPr lang="en-MY" sz="2400" dirty="0">
                        <a:effectLst/>
                      </a:endParaRPr>
                    </a:p>
                    <a:p>
                      <a:pPr algn="ctr">
                        <a:spcAft>
                          <a:spcPts val="0"/>
                        </a:spcAft>
                        <a:tabLst>
                          <a:tab pos="334010" algn="l"/>
                        </a:tabLst>
                      </a:pPr>
                      <a:r>
                        <a:rPr lang="en-MY" sz="1600" dirty="0">
                          <a:effectLst/>
                        </a:rPr>
                        <a:t>CS1 – CS5</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lnSpc>
                          <a:spcPct val="115000"/>
                        </a:lnSpc>
                        <a:spcAft>
                          <a:spcPts val="1000"/>
                        </a:spcAft>
                      </a:pPr>
                      <a:r>
                        <a:rPr lang="en-GB" sz="1600">
                          <a:effectLst/>
                        </a:rPr>
                        <a:t>PR, Pr</a:t>
                      </a:r>
                      <a:endParaRPr lang="en-MY" sz="240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spcBef>
                          <a:spcPts val="300"/>
                        </a:spcBef>
                        <a:spcAft>
                          <a:spcPts val="300"/>
                        </a:spcAft>
                      </a:pPr>
                      <a:r>
                        <a:rPr lang="en-GB" sz="1600" dirty="0">
                          <a:effectLst/>
                        </a:rPr>
                        <a:t>PR = 10%</a:t>
                      </a:r>
                      <a:endParaRPr lang="en-MY" sz="2400" dirty="0">
                        <a:effectLst/>
                      </a:endParaRPr>
                    </a:p>
                    <a:p>
                      <a:pPr algn="ctr">
                        <a:spcBef>
                          <a:spcPts val="300"/>
                        </a:spcBef>
                        <a:spcAft>
                          <a:spcPts val="300"/>
                        </a:spcAft>
                      </a:pPr>
                      <a:r>
                        <a:rPr lang="en-GB" sz="1600" dirty="0" err="1">
                          <a:effectLst/>
                        </a:rPr>
                        <a:t>Pr</a:t>
                      </a:r>
                      <a:r>
                        <a:rPr lang="en-GB" sz="1600" dirty="0">
                          <a:effectLst/>
                        </a:rPr>
                        <a:t> = 5%</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20000"/>
                        <a:lumOff val="80000"/>
                      </a:schemeClr>
                    </a:solidFill>
                  </a:tcPr>
                </a:tc>
                <a:extLst>
                  <a:ext uri="{0D108BD9-81ED-4DB2-BD59-A6C34878D82A}">
                    <a16:rowId xmlns="" xmlns:a16="http://schemas.microsoft.com/office/drawing/2014/main" val="407737200"/>
                  </a:ext>
                </a:extLst>
              </a:tr>
              <a:tr h="814247">
                <a:tc>
                  <a:txBody>
                    <a:bodyPr/>
                    <a:lstStyle/>
                    <a:p>
                      <a:pPr algn="ctr">
                        <a:spcBef>
                          <a:spcPts val="300"/>
                        </a:spcBef>
                        <a:spcAft>
                          <a:spcPts val="300"/>
                        </a:spcAft>
                      </a:pPr>
                      <a:r>
                        <a:rPr lang="en-MY" sz="1600" dirty="0">
                          <a:effectLst/>
                        </a:rPr>
                        <a:t>CO4</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rgbClr val="A44F11"/>
                    </a:solidFill>
                  </a:tcPr>
                </a:tc>
                <a:tc>
                  <a:txBody>
                    <a:bodyPr/>
                    <a:lstStyle/>
                    <a:p>
                      <a:pPr>
                        <a:spcAft>
                          <a:spcPts val="0"/>
                        </a:spcAft>
                      </a:pPr>
                      <a:r>
                        <a:rPr lang="en-GB" sz="1600" dirty="0">
                          <a:effectLst/>
                        </a:rPr>
                        <a:t>Complete a project to solve a case study problem using </a:t>
                      </a:r>
                      <a:r>
                        <a:rPr lang="en-GB" sz="1600" b="1" dirty="0">
                          <a:effectLst/>
                        </a:rPr>
                        <a:t>lifelong learning skills </a:t>
                      </a:r>
                      <a:r>
                        <a:rPr lang="en-GB" sz="1600" dirty="0">
                          <a:effectLst/>
                        </a:rPr>
                        <a:t>to find and manage relevant information from many sources.</a:t>
                      </a:r>
                      <a:endParaRPr lang="en-MY" sz="2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15000"/>
                        </a:lnSpc>
                        <a:spcAft>
                          <a:spcPts val="1000"/>
                        </a:spcAft>
                        <a:tabLst>
                          <a:tab pos="334010" algn="l"/>
                        </a:tabLst>
                      </a:pPr>
                      <a:r>
                        <a:rPr lang="en-GB" sz="1600" dirty="0">
                          <a:effectLst/>
                        </a:rPr>
                        <a:t>PO6</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spcAft>
                          <a:spcPts val="0"/>
                        </a:spcAft>
                        <a:tabLst>
                          <a:tab pos="334010" algn="l"/>
                        </a:tabLst>
                      </a:pPr>
                      <a:r>
                        <a:rPr lang="en-MY" sz="1600" dirty="0">
                          <a:effectLst/>
                        </a:rPr>
                        <a:t>A4</a:t>
                      </a:r>
                      <a:endParaRPr lang="en-MY" sz="2400" dirty="0">
                        <a:effectLst/>
                      </a:endParaRPr>
                    </a:p>
                    <a:p>
                      <a:pPr algn="ctr">
                        <a:spcAft>
                          <a:spcPts val="0"/>
                        </a:spcAft>
                        <a:tabLst>
                          <a:tab pos="334010" algn="l"/>
                        </a:tabLst>
                      </a:pPr>
                      <a:r>
                        <a:rPr lang="en-MY" sz="1600" dirty="0">
                          <a:effectLst/>
                        </a:rPr>
                        <a:t>LL1-LL3</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lnSpc>
                          <a:spcPct val="115000"/>
                        </a:lnSpc>
                        <a:spcAft>
                          <a:spcPts val="1000"/>
                        </a:spcAft>
                      </a:pPr>
                      <a:r>
                        <a:rPr lang="en-GB" sz="1600" dirty="0">
                          <a:effectLst/>
                        </a:rPr>
                        <a:t>PR, </a:t>
                      </a:r>
                      <a:r>
                        <a:rPr lang="en-GB" sz="1600" dirty="0" err="1">
                          <a:effectLst/>
                        </a:rPr>
                        <a:t>Pr</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a:spcBef>
                          <a:spcPts val="300"/>
                        </a:spcBef>
                        <a:spcAft>
                          <a:spcPts val="300"/>
                        </a:spcAft>
                      </a:pPr>
                      <a:r>
                        <a:rPr lang="en-GB" sz="1600" dirty="0">
                          <a:effectLst/>
                        </a:rPr>
                        <a:t>PR = 10%</a:t>
                      </a:r>
                      <a:endParaRPr lang="en-MY" sz="2400" dirty="0">
                        <a:effectLst/>
                      </a:endParaRPr>
                    </a:p>
                    <a:p>
                      <a:pPr algn="ctr">
                        <a:spcBef>
                          <a:spcPts val="300"/>
                        </a:spcBef>
                        <a:spcAft>
                          <a:spcPts val="300"/>
                        </a:spcAft>
                      </a:pPr>
                      <a:r>
                        <a:rPr lang="en-GB" sz="1600" dirty="0" err="1">
                          <a:effectLst/>
                        </a:rPr>
                        <a:t>Pr</a:t>
                      </a:r>
                      <a:r>
                        <a:rPr lang="en-GB" sz="1600" dirty="0">
                          <a:effectLst/>
                        </a:rPr>
                        <a:t> = 5%</a:t>
                      </a:r>
                      <a:endParaRPr lang="en-MY" sz="2400" dirty="0">
                        <a:effectLst/>
                        <a:latin typeface="Times New Roman" panose="02020603050405020304" pitchFamily="18" charset="0"/>
                        <a:ea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 xmlns:a16="http://schemas.microsoft.com/office/drawing/2014/main" val="1249273647"/>
                  </a:ext>
                </a:extLst>
              </a:tr>
            </a:tbl>
          </a:graphicData>
        </a:graphic>
      </p:graphicFrame>
      <p:sp>
        <p:nvSpPr>
          <p:cNvPr id="4" name="Slide Number Placeholder 3"/>
          <p:cNvSpPr>
            <a:spLocks noGrp="1"/>
          </p:cNvSpPr>
          <p:nvPr>
            <p:ph type="sldNum" sz="quarter" idx="12"/>
          </p:nvPr>
        </p:nvSpPr>
        <p:spPr/>
        <p:txBody>
          <a:bodyPr/>
          <a:lstStyle/>
          <a:p>
            <a:fld id="{A6F6C14D-1FD4-472A-8744-C9B84165FF04}" type="slidenum">
              <a:rPr lang="en-US" smtClean="0"/>
              <a:t>4</a:t>
            </a:fld>
            <a:endParaRPr lang="en-US"/>
          </a:p>
        </p:txBody>
      </p:sp>
    </p:spTree>
    <p:extLst>
      <p:ext uri="{BB962C8B-B14F-4D97-AF65-F5344CB8AC3E}">
        <p14:creationId xmlns:p14="http://schemas.microsoft.com/office/powerpoint/2010/main" val="3451539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Evaluation</a:t>
            </a:r>
          </a:p>
        </p:txBody>
      </p:sp>
      <p:sp>
        <p:nvSpPr>
          <p:cNvPr id="3" name="Content Placeholder 2"/>
          <p:cNvSpPr>
            <a:spLocks noGrp="1"/>
          </p:cNvSpPr>
          <p:nvPr>
            <p:ph idx="1"/>
          </p:nvPr>
        </p:nvSpPr>
        <p:spPr/>
        <p:txBody>
          <a:bodyPr/>
          <a:lstStyle/>
          <a:p>
            <a:r>
              <a:rPr lang="en-US" dirty="0"/>
              <a:t>At this stage in the project you have built a model (or models) that appears to have high quality, from a data analysis perspective. </a:t>
            </a:r>
          </a:p>
          <a:p>
            <a:r>
              <a:rPr lang="en-US" dirty="0"/>
              <a:t>Before proceeding to final deployment of the model, it is important to more thoroughly evaluate the model, and review the steps executed to construct the model, to be certain it properly achieves the business objectives. </a:t>
            </a:r>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40</a:t>
            </a:fld>
            <a:endParaRPr lang="en-US"/>
          </a:p>
        </p:txBody>
      </p:sp>
    </p:spTree>
    <p:extLst>
      <p:ext uri="{BB962C8B-B14F-4D97-AF65-F5344CB8AC3E}">
        <p14:creationId xmlns:p14="http://schemas.microsoft.com/office/powerpoint/2010/main" val="3946326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Deploying</a:t>
            </a:r>
          </a:p>
        </p:txBody>
      </p:sp>
      <p:sp>
        <p:nvSpPr>
          <p:cNvPr id="3" name="Content Placeholder 2"/>
          <p:cNvSpPr>
            <a:spLocks noGrp="1"/>
          </p:cNvSpPr>
          <p:nvPr>
            <p:ph idx="1"/>
          </p:nvPr>
        </p:nvSpPr>
        <p:spPr/>
        <p:txBody>
          <a:bodyPr/>
          <a:lstStyle/>
          <a:p>
            <a:r>
              <a:rPr lang="en-US" dirty="0"/>
              <a:t>Put into real use in order to realize some return on investment.</a:t>
            </a:r>
            <a:endParaRPr lang="en-MY" dirty="0"/>
          </a:p>
          <a:p>
            <a:r>
              <a:rPr lang="en-US" dirty="0"/>
              <a:t>Implementing a predictive model in some information system or business process.</a:t>
            </a:r>
            <a:endParaRPr lang="en-MY" dirty="0"/>
          </a:p>
          <a:p>
            <a:r>
              <a:rPr lang="en-MY" dirty="0"/>
              <a:t>Targeting online advertisement</a:t>
            </a:r>
          </a:p>
          <a:p>
            <a:r>
              <a:rPr lang="en-MY" dirty="0"/>
              <a:t>Example on the customer churn: </a:t>
            </a:r>
            <a:r>
              <a:rPr lang="en-US" dirty="0"/>
              <a:t>sending special offers to customers who are predicted to be particularly </a:t>
            </a:r>
            <a:r>
              <a:rPr lang="en-MY" dirty="0"/>
              <a:t>at risk.</a:t>
            </a:r>
          </a:p>
        </p:txBody>
      </p:sp>
      <p:sp>
        <p:nvSpPr>
          <p:cNvPr id="4" name="Slide Number Placeholder 3"/>
          <p:cNvSpPr>
            <a:spLocks noGrp="1"/>
          </p:cNvSpPr>
          <p:nvPr>
            <p:ph type="sldNum" sz="quarter" idx="12"/>
          </p:nvPr>
        </p:nvSpPr>
        <p:spPr/>
        <p:txBody>
          <a:bodyPr/>
          <a:lstStyle/>
          <a:p>
            <a:fld id="{A6F6C14D-1FD4-472A-8744-C9B84165FF04}" type="slidenum">
              <a:rPr lang="en-US" smtClean="0"/>
              <a:t>41</a:t>
            </a:fld>
            <a:endParaRPr lang="en-US"/>
          </a:p>
        </p:txBody>
      </p:sp>
    </p:spTree>
    <p:extLst>
      <p:ext uri="{BB962C8B-B14F-4D97-AF65-F5344CB8AC3E}">
        <p14:creationId xmlns:p14="http://schemas.microsoft.com/office/powerpoint/2010/main" val="916663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week assignment</a:t>
            </a:r>
            <a:endParaRPr lang="en-US" dirty="0"/>
          </a:p>
        </p:txBody>
      </p:sp>
      <p:sp>
        <p:nvSpPr>
          <p:cNvPr id="3" name="Content Placeholder 2"/>
          <p:cNvSpPr>
            <a:spLocks noGrp="1"/>
          </p:cNvSpPr>
          <p:nvPr>
            <p:ph idx="1"/>
          </p:nvPr>
        </p:nvSpPr>
        <p:spPr/>
        <p:txBody>
          <a:bodyPr/>
          <a:lstStyle/>
          <a:p>
            <a:r>
              <a:rPr lang="en-US" dirty="0" smtClean="0"/>
              <a:t>Complete the Data Camp: </a:t>
            </a:r>
            <a:r>
              <a:rPr lang="en-US" b="1" dirty="0" smtClean="0"/>
              <a:t>Introduction </a:t>
            </a:r>
            <a:r>
              <a:rPr lang="en-US" b="1" dirty="0"/>
              <a:t>to Python for Data </a:t>
            </a:r>
            <a:r>
              <a:rPr lang="en-US" b="1" dirty="0" smtClean="0"/>
              <a:t>Science</a:t>
            </a:r>
            <a:endParaRPr lang="en-US" dirty="0"/>
          </a:p>
        </p:txBody>
      </p:sp>
      <p:sp>
        <p:nvSpPr>
          <p:cNvPr id="4" name="Slide Number Placeholder 3"/>
          <p:cNvSpPr>
            <a:spLocks noGrp="1"/>
          </p:cNvSpPr>
          <p:nvPr>
            <p:ph type="sldNum" sz="quarter" idx="12"/>
          </p:nvPr>
        </p:nvSpPr>
        <p:spPr/>
        <p:txBody>
          <a:bodyPr/>
          <a:lstStyle/>
          <a:p>
            <a:fld id="{A6F6C14D-1FD4-472A-8744-C9B84165FF04}" type="slidenum">
              <a:rPr lang="en-US" smtClean="0"/>
              <a:t>42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54" y="2555073"/>
            <a:ext cx="10058400" cy="2892441"/>
          </a:xfrm>
          <a:prstGeom prst="rect">
            <a:avLst/>
          </a:prstGeom>
        </p:spPr>
      </p:pic>
      <p:sp>
        <p:nvSpPr>
          <p:cNvPr id="7" name="Rectangle 6"/>
          <p:cNvSpPr/>
          <p:nvPr/>
        </p:nvSpPr>
        <p:spPr>
          <a:xfrm>
            <a:off x="548054" y="5988733"/>
            <a:ext cx="6096000" cy="646331"/>
          </a:xfrm>
          <a:prstGeom prst="rect">
            <a:avLst/>
          </a:prstGeom>
        </p:spPr>
        <p:txBody>
          <a:bodyPr>
            <a:spAutoFit/>
          </a:bodyPr>
          <a:lstStyle/>
          <a:p>
            <a:r>
              <a:rPr lang="en-US"/>
              <a:t>https://</a:t>
            </a:r>
            <a:r>
              <a:rPr lang="en-US" dirty="0" err="1"/>
              <a:t>www.datacamp.com</a:t>
            </a:r>
            <a:r>
              <a:rPr lang="en-US" dirty="0"/>
              <a:t>/enterprise/manb1153-kohort03/assignments/21300</a:t>
            </a:r>
          </a:p>
        </p:txBody>
      </p:sp>
    </p:spTree>
    <p:extLst>
      <p:ext uri="{BB962C8B-B14F-4D97-AF65-F5344CB8AC3E}">
        <p14:creationId xmlns:p14="http://schemas.microsoft.com/office/powerpoint/2010/main" val="691097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Data Mining: Data and Data Preparation</a:t>
            </a:r>
          </a:p>
        </p:txBody>
      </p:sp>
      <p:sp>
        <p:nvSpPr>
          <p:cNvPr id="3" name="Text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2"/>
          </p:nvPr>
        </p:nvSpPr>
        <p:spPr/>
        <p:txBody>
          <a:bodyPr/>
          <a:lstStyle/>
          <a:p>
            <a:fld id="{A6F6C14D-1FD4-472A-8744-C9B84165FF04}" type="slidenum">
              <a:rPr lang="en-US" smtClean="0"/>
              <a:t>43</a:t>
            </a:fld>
            <a:endParaRPr lang="en-US"/>
          </a:p>
        </p:txBody>
      </p:sp>
    </p:spTree>
    <p:extLst>
      <p:ext uri="{BB962C8B-B14F-4D97-AF65-F5344CB8AC3E}">
        <p14:creationId xmlns:p14="http://schemas.microsoft.com/office/powerpoint/2010/main" val="1564299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Course 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000918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A6F6C14D-1FD4-472A-8744-C9B84165FF04}" type="slidenum">
              <a:rPr lang="en-US" smtClean="0"/>
              <a:t>5</a:t>
            </a:fld>
            <a:endParaRPr lang="en-US"/>
          </a:p>
        </p:txBody>
      </p:sp>
    </p:spTree>
    <p:extLst>
      <p:ext uri="{BB962C8B-B14F-4D97-AF65-F5344CB8AC3E}">
        <p14:creationId xmlns:p14="http://schemas.microsoft.com/office/powerpoint/2010/main" val="270456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Course Outline</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4107305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A6F6C14D-1FD4-472A-8744-C9B84165FF04}" type="slidenum">
              <a:rPr lang="en-US" smtClean="0"/>
              <a:t>6</a:t>
            </a:fld>
            <a:endParaRPr lang="en-US"/>
          </a:p>
        </p:txBody>
      </p:sp>
      <p:sp>
        <p:nvSpPr>
          <p:cNvPr id="7" name="Rectangle 6"/>
          <p:cNvSpPr/>
          <p:nvPr/>
        </p:nvSpPr>
        <p:spPr>
          <a:xfrm>
            <a:off x="838200" y="2638372"/>
            <a:ext cx="10515600" cy="28524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1553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Rules and Regulations</a:t>
            </a:r>
          </a:p>
        </p:txBody>
      </p:sp>
      <p:sp>
        <p:nvSpPr>
          <p:cNvPr id="3" name="Content Placeholder 2"/>
          <p:cNvSpPr>
            <a:spLocks noGrp="1"/>
          </p:cNvSpPr>
          <p:nvPr>
            <p:ph idx="1"/>
          </p:nvPr>
        </p:nvSpPr>
        <p:spPr/>
        <p:txBody>
          <a:bodyPr/>
          <a:lstStyle/>
          <a:p>
            <a:r>
              <a:rPr lang="en-MY" dirty="0"/>
              <a:t>80% attendance are required in order to take the final exams</a:t>
            </a:r>
          </a:p>
          <a:p>
            <a:r>
              <a:rPr lang="en-MY" dirty="0"/>
              <a:t>Assignments and projects should be submitted through e-learning</a:t>
            </a:r>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7</a:t>
            </a:fld>
            <a:endParaRPr lang="en-US"/>
          </a:p>
        </p:txBody>
      </p:sp>
    </p:spTree>
    <p:extLst>
      <p:ext uri="{BB962C8B-B14F-4D97-AF65-F5344CB8AC3E}">
        <p14:creationId xmlns:p14="http://schemas.microsoft.com/office/powerpoint/2010/main" val="2507949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Assessment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90258244"/>
              </p:ext>
            </p:extLst>
          </p:nvPr>
        </p:nvGraphicFramePr>
        <p:xfrm>
          <a:off x="838200" y="2340584"/>
          <a:ext cx="10372107" cy="3093786"/>
        </p:xfrm>
        <a:graphic>
          <a:graphicData uri="http://schemas.openxmlformats.org/drawingml/2006/table">
            <a:tbl>
              <a:tblPr firstRow="1" firstCol="1" bandRow="1">
                <a:tableStyleId>{5C22544A-7EE6-4342-B048-85BDC9FD1C3A}</a:tableStyleId>
              </a:tblPr>
              <a:tblGrid>
                <a:gridCol w="718103">
                  <a:extLst>
                    <a:ext uri="{9D8B030D-6E8A-4147-A177-3AD203B41FA5}">
                      <a16:colId xmlns="" xmlns:a16="http://schemas.microsoft.com/office/drawing/2014/main" val="3245523782"/>
                    </a:ext>
                  </a:extLst>
                </a:gridCol>
                <a:gridCol w="6629089">
                  <a:extLst>
                    <a:ext uri="{9D8B030D-6E8A-4147-A177-3AD203B41FA5}">
                      <a16:colId xmlns="" xmlns:a16="http://schemas.microsoft.com/office/drawing/2014/main" val="1676783785"/>
                    </a:ext>
                  </a:extLst>
                </a:gridCol>
                <a:gridCol w="1295093">
                  <a:extLst>
                    <a:ext uri="{9D8B030D-6E8A-4147-A177-3AD203B41FA5}">
                      <a16:colId xmlns="" xmlns:a16="http://schemas.microsoft.com/office/drawing/2014/main" val="2274580900"/>
                    </a:ext>
                  </a:extLst>
                </a:gridCol>
                <a:gridCol w="864911">
                  <a:extLst>
                    <a:ext uri="{9D8B030D-6E8A-4147-A177-3AD203B41FA5}">
                      <a16:colId xmlns="" xmlns:a16="http://schemas.microsoft.com/office/drawing/2014/main" val="2579503715"/>
                    </a:ext>
                  </a:extLst>
                </a:gridCol>
                <a:gridCol w="864911">
                  <a:extLst>
                    <a:ext uri="{9D8B030D-6E8A-4147-A177-3AD203B41FA5}">
                      <a16:colId xmlns="" xmlns:a16="http://schemas.microsoft.com/office/drawing/2014/main" val="4007091155"/>
                    </a:ext>
                  </a:extLst>
                </a:gridCol>
              </a:tblGrid>
              <a:tr h="282765">
                <a:tc>
                  <a:txBody>
                    <a:bodyPr/>
                    <a:lstStyle/>
                    <a:p>
                      <a:pPr marL="112395">
                        <a:lnSpc>
                          <a:spcPct val="107000"/>
                        </a:lnSpc>
                        <a:spcAft>
                          <a:spcPts val="800"/>
                        </a:spcAft>
                      </a:pPr>
                      <a:r>
                        <a:rPr lang="en-MY" sz="2400" dirty="0">
                          <a:effectLst/>
                        </a:rPr>
                        <a:t>No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algn="ctr">
                        <a:lnSpc>
                          <a:spcPct val="107000"/>
                        </a:lnSpc>
                        <a:spcAft>
                          <a:spcPts val="800"/>
                        </a:spcAft>
                      </a:pPr>
                      <a:r>
                        <a:rPr lang="en-MY" sz="2400" dirty="0">
                          <a:effectLst/>
                        </a:rPr>
                        <a:t>Assessment</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marL="106680" algn="ctr">
                        <a:lnSpc>
                          <a:spcPct val="107000"/>
                        </a:lnSpc>
                        <a:spcAft>
                          <a:spcPts val="800"/>
                        </a:spcAft>
                      </a:pPr>
                      <a:r>
                        <a:rPr lang="en-MY" sz="2400" dirty="0">
                          <a:effectLst/>
                        </a:rPr>
                        <a:t>Quantity</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marL="99060" algn="ctr">
                        <a:lnSpc>
                          <a:spcPct val="107000"/>
                        </a:lnSpc>
                        <a:spcAft>
                          <a:spcPts val="800"/>
                        </a:spcAft>
                      </a:pPr>
                      <a:r>
                        <a:rPr lang="en-MY" sz="2400" dirty="0">
                          <a:effectLst/>
                        </a:rPr>
                        <a:t>% Each</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marL="27305" algn="ctr">
                        <a:lnSpc>
                          <a:spcPct val="107000"/>
                        </a:lnSpc>
                        <a:spcAft>
                          <a:spcPts val="800"/>
                        </a:spcAft>
                      </a:pPr>
                      <a:r>
                        <a:rPr lang="en-MY" sz="2400" dirty="0">
                          <a:effectLst/>
                        </a:rPr>
                        <a:t>%Total</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extLst>
                  <a:ext uri="{0D108BD9-81ED-4DB2-BD59-A6C34878D82A}">
                    <a16:rowId xmlns="" xmlns:a16="http://schemas.microsoft.com/office/drawing/2014/main" val="1573118293"/>
                  </a:ext>
                </a:extLst>
              </a:tr>
              <a:tr h="182880">
                <a:tc>
                  <a:txBody>
                    <a:bodyPr/>
                    <a:lstStyle/>
                    <a:p>
                      <a:pPr marL="19685" algn="ctr">
                        <a:lnSpc>
                          <a:spcPct val="107000"/>
                        </a:lnSpc>
                        <a:spcAft>
                          <a:spcPts val="800"/>
                        </a:spcAft>
                      </a:pPr>
                      <a:r>
                        <a:rPr lang="en-MY" sz="2400" dirty="0">
                          <a:effectLst/>
                        </a:rPr>
                        <a:t>1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a:lnSpc>
                          <a:spcPct val="107000"/>
                        </a:lnSpc>
                        <a:spcAft>
                          <a:spcPts val="800"/>
                        </a:spcAft>
                      </a:pPr>
                      <a:r>
                        <a:rPr lang="en-MY" sz="2400" smtClean="0">
                          <a:effectLst/>
                        </a:rPr>
                        <a:t>Assignments</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3495" algn="ctr">
                        <a:lnSpc>
                          <a:spcPct val="107000"/>
                        </a:lnSpc>
                        <a:spcAft>
                          <a:spcPts val="800"/>
                        </a:spcAft>
                      </a:pPr>
                      <a:r>
                        <a:rPr lang="en-MY" sz="2400" dirty="0">
                          <a:effectLst/>
                        </a:rPr>
                        <a:t>3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4765" algn="ctr">
                        <a:lnSpc>
                          <a:spcPct val="107000"/>
                        </a:lnSpc>
                        <a:spcAft>
                          <a:spcPts val="800"/>
                        </a:spcAft>
                      </a:pPr>
                      <a:r>
                        <a:rPr lang="en-MY" sz="2400" dirty="0">
                          <a:effectLst/>
                        </a:rPr>
                        <a:t>10</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7940" algn="ctr">
                        <a:lnSpc>
                          <a:spcPct val="107000"/>
                        </a:lnSpc>
                        <a:spcAft>
                          <a:spcPts val="800"/>
                        </a:spcAft>
                      </a:pPr>
                      <a:r>
                        <a:rPr lang="en-MY" sz="2400" dirty="0">
                          <a:effectLst/>
                        </a:rPr>
                        <a:t>30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extLst>
                  <a:ext uri="{0D108BD9-81ED-4DB2-BD59-A6C34878D82A}">
                    <a16:rowId xmlns="" xmlns:a16="http://schemas.microsoft.com/office/drawing/2014/main" val="1556233271"/>
                  </a:ext>
                </a:extLst>
              </a:tr>
              <a:tr h="196215">
                <a:tc>
                  <a:txBody>
                    <a:bodyPr/>
                    <a:lstStyle/>
                    <a:p>
                      <a:pPr marL="19685" algn="ctr">
                        <a:lnSpc>
                          <a:spcPct val="107000"/>
                        </a:lnSpc>
                        <a:spcAft>
                          <a:spcPts val="800"/>
                        </a:spcAft>
                      </a:pPr>
                      <a:r>
                        <a:rPr lang="en-MY" sz="2400" dirty="0">
                          <a:effectLst/>
                        </a:rPr>
                        <a:t>2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a:lnSpc>
                          <a:spcPct val="107000"/>
                        </a:lnSpc>
                        <a:spcAft>
                          <a:spcPts val="800"/>
                        </a:spcAft>
                      </a:pPr>
                      <a:r>
                        <a:rPr lang="en-MY" sz="2400" dirty="0">
                          <a:effectLst/>
                        </a:rPr>
                        <a:t>Case Study Project</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3495" algn="ctr">
                        <a:lnSpc>
                          <a:spcPct val="107000"/>
                        </a:lnSpc>
                        <a:spcAft>
                          <a:spcPts val="800"/>
                        </a:spcAft>
                      </a:pPr>
                      <a:r>
                        <a:rPr lang="en-MY" sz="2400" dirty="0">
                          <a:effectLst/>
                        </a:rPr>
                        <a:t>1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3495" algn="ctr">
                        <a:lnSpc>
                          <a:spcPct val="107000"/>
                        </a:lnSpc>
                        <a:spcAft>
                          <a:spcPts val="800"/>
                        </a:spcAft>
                      </a:pPr>
                      <a:r>
                        <a:rPr lang="en-MY" sz="2400" dirty="0">
                          <a:effectLst/>
                        </a:rPr>
                        <a:t>30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7940" algn="ctr">
                        <a:lnSpc>
                          <a:spcPct val="107000"/>
                        </a:lnSpc>
                        <a:spcAft>
                          <a:spcPts val="800"/>
                        </a:spcAft>
                      </a:pPr>
                      <a:r>
                        <a:rPr lang="en-MY" sz="2400" dirty="0">
                          <a:effectLst/>
                        </a:rPr>
                        <a:t>30</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extLst>
                  <a:ext uri="{0D108BD9-81ED-4DB2-BD59-A6C34878D82A}">
                    <a16:rowId xmlns="" xmlns:a16="http://schemas.microsoft.com/office/drawing/2014/main" val="2684705159"/>
                  </a:ext>
                </a:extLst>
              </a:tr>
              <a:tr h="196215">
                <a:tc>
                  <a:txBody>
                    <a:bodyPr/>
                    <a:lstStyle/>
                    <a:p>
                      <a:pPr marL="19685" algn="ctr">
                        <a:lnSpc>
                          <a:spcPct val="107000"/>
                        </a:lnSpc>
                        <a:spcAft>
                          <a:spcPts val="800"/>
                        </a:spcAft>
                      </a:pPr>
                      <a:r>
                        <a:rPr lang="en-MY" sz="2400" dirty="0">
                          <a:effectLst/>
                        </a:rPr>
                        <a:t>3</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a:lnSpc>
                          <a:spcPct val="107000"/>
                        </a:lnSpc>
                        <a:spcAft>
                          <a:spcPts val="800"/>
                        </a:spcAft>
                      </a:pPr>
                      <a:r>
                        <a:rPr lang="en-MY" sz="2400">
                          <a:effectLst/>
                        </a:rPr>
                        <a:t>Project presentation (Oral)</a:t>
                      </a:r>
                      <a:endParaRPr lang="en-MY" sz="320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3495" algn="ctr">
                        <a:lnSpc>
                          <a:spcPct val="107000"/>
                        </a:lnSpc>
                        <a:spcAft>
                          <a:spcPts val="800"/>
                        </a:spcAft>
                      </a:pPr>
                      <a:r>
                        <a:rPr lang="en-MY" sz="2400">
                          <a:effectLst/>
                        </a:rPr>
                        <a:t>1</a:t>
                      </a:r>
                      <a:endParaRPr lang="en-MY" sz="320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3495" algn="ctr">
                        <a:lnSpc>
                          <a:spcPct val="107000"/>
                        </a:lnSpc>
                        <a:spcAft>
                          <a:spcPts val="800"/>
                        </a:spcAft>
                      </a:pPr>
                      <a:r>
                        <a:rPr lang="en-MY" sz="2400">
                          <a:effectLst/>
                        </a:rPr>
                        <a:t>10</a:t>
                      </a:r>
                      <a:endParaRPr lang="en-MY" sz="320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tc>
                  <a:txBody>
                    <a:bodyPr/>
                    <a:lstStyle/>
                    <a:p>
                      <a:pPr marL="27940" algn="ctr">
                        <a:lnSpc>
                          <a:spcPct val="107000"/>
                        </a:lnSpc>
                        <a:spcAft>
                          <a:spcPts val="800"/>
                        </a:spcAft>
                      </a:pPr>
                      <a:r>
                        <a:rPr lang="en-MY" sz="2400" dirty="0">
                          <a:effectLst/>
                        </a:rPr>
                        <a:t>10</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extLst>
                  <a:ext uri="{0D108BD9-81ED-4DB2-BD59-A6C34878D82A}">
                    <a16:rowId xmlns="" xmlns:a16="http://schemas.microsoft.com/office/drawing/2014/main" val="2190520589"/>
                  </a:ext>
                </a:extLst>
              </a:tr>
              <a:tr h="163830">
                <a:tc>
                  <a:txBody>
                    <a:bodyPr/>
                    <a:lstStyle/>
                    <a:p>
                      <a:pPr marL="19685" algn="ctr">
                        <a:lnSpc>
                          <a:spcPct val="107000"/>
                        </a:lnSpc>
                        <a:spcAft>
                          <a:spcPts val="800"/>
                        </a:spcAft>
                      </a:pPr>
                      <a:r>
                        <a:rPr lang="en-MY" sz="2400" dirty="0">
                          <a:effectLst/>
                        </a:rPr>
                        <a:t>4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a:txBody>
                    <a:bodyPr/>
                    <a:lstStyle/>
                    <a:p>
                      <a:pPr>
                        <a:lnSpc>
                          <a:spcPct val="107000"/>
                        </a:lnSpc>
                        <a:spcAft>
                          <a:spcPts val="800"/>
                        </a:spcAft>
                      </a:pPr>
                      <a:r>
                        <a:rPr lang="en-MY" sz="2400" dirty="0">
                          <a:effectLst/>
                        </a:rPr>
                        <a:t>Final Exam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3495" algn="ctr">
                        <a:lnSpc>
                          <a:spcPct val="107000"/>
                        </a:lnSpc>
                        <a:spcAft>
                          <a:spcPts val="800"/>
                        </a:spcAft>
                      </a:pPr>
                      <a:r>
                        <a:rPr lang="en-MY" sz="2400" dirty="0">
                          <a:effectLst/>
                        </a:rPr>
                        <a:t>1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3495" algn="ctr">
                        <a:lnSpc>
                          <a:spcPct val="107000"/>
                        </a:lnSpc>
                        <a:spcAft>
                          <a:spcPts val="800"/>
                        </a:spcAft>
                      </a:pPr>
                      <a:r>
                        <a:rPr lang="en-MY" sz="2400" dirty="0">
                          <a:effectLst/>
                        </a:rPr>
                        <a:t>30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tc>
                  <a:txBody>
                    <a:bodyPr/>
                    <a:lstStyle/>
                    <a:p>
                      <a:pPr marL="27940" algn="ctr">
                        <a:lnSpc>
                          <a:spcPct val="107000"/>
                        </a:lnSpc>
                        <a:spcAft>
                          <a:spcPts val="800"/>
                        </a:spcAft>
                      </a:pPr>
                      <a:r>
                        <a:rPr lang="en-MY" sz="2400" dirty="0">
                          <a:effectLst/>
                        </a:rPr>
                        <a:t>30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20000"/>
                        <a:lumOff val="80000"/>
                      </a:schemeClr>
                    </a:solidFill>
                  </a:tcPr>
                </a:tc>
                <a:extLst>
                  <a:ext uri="{0D108BD9-81ED-4DB2-BD59-A6C34878D82A}">
                    <a16:rowId xmlns="" xmlns:a16="http://schemas.microsoft.com/office/drawing/2014/main" val="3036496197"/>
                  </a:ext>
                </a:extLst>
              </a:tr>
              <a:tr h="160020">
                <a:tc gridSpan="4">
                  <a:txBody>
                    <a:bodyPr/>
                    <a:lstStyle/>
                    <a:p>
                      <a:pPr marR="44450" algn="r">
                        <a:lnSpc>
                          <a:spcPct val="107000"/>
                        </a:lnSpc>
                        <a:spcAft>
                          <a:spcPts val="800"/>
                        </a:spcAft>
                      </a:pPr>
                      <a:r>
                        <a:rPr lang="en-MY" sz="2400" dirty="0">
                          <a:effectLst/>
                        </a:rPr>
                        <a:t>TOTAL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rgbClr val="A44F11"/>
                    </a:solidFill>
                  </a:tcPr>
                </a:tc>
                <a:tc hMerge="1">
                  <a:txBody>
                    <a:bodyPr/>
                    <a:lstStyle/>
                    <a:p>
                      <a:endParaRPr lang="en-MY"/>
                    </a:p>
                  </a:txBody>
                  <a:tcPr/>
                </a:tc>
                <a:tc hMerge="1">
                  <a:txBody>
                    <a:bodyPr/>
                    <a:lstStyle/>
                    <a:p>
                      <a:endParaRPr lang="en-MY"/>
                    </a:p>
                  </a:txBody>
                  <a:tcPr/>
                </a:tc>
                <a:tc hMerge="1">
                  <a:txBody>
                    <a:bodyPr/>
                    <a:lstStyle/>
                    <a:p>
                      <a:endParaRPr lang="en-MY"/>
                    </a:p>
                  </a:txBody>
                  <a:tcPr/>
                </a:tc>
                <a:tc>
                  <a:txBody>
                    <a:bodyPr/>
                    <a:lstStyle/>
                    <a:p>
                      <a:pPr marL="24765" algn="ctr">
                        <a:lnSpc>
                          <a:spcPct val="107000"/>
                        </a:lnSpc>
                        <a:spcAft>
                          <a:spcPts val="800"/>
                        </a:spcAft>
                      </a:pPr>
                      <a:r>
                        <a:rPr lang="en-MY" sz="2400" dirty="0">
                          <a:effectLst/>
                        </a:rPr>
                        <a:t>100% </a:t>
                      </a:r>
                      <a:endParaRPr lang="en-MY"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5400" marT="59055" marB="0">
                    <a:solidFill>
                      <a:schemeClr val="accent2">
                        <a:lumMod val="40000"/>
                        <a:lumOff val="60000"/>
                      </a:schemeClr>
                    </a:solidFill>
                  </a:tcPr>
                </a:tc>
                <a:extLst>
                  <a:ext uri="{0D108BD9-81ED-4DB2-BD59-A6C34878D82A}">
                    <a16:rowId xmlns="" xmlns:a16="http://schemas.microsoft.com/office/drawing/2014/main" val="2886925189"/>
                  </a:ext>
                </a:extLst>
              </a:tr>
            </a:tbl>
          </a:graphicData>
        </a:graphic>
      </p:graphicFrame>
      <p:sp>
        <p:nvSpPr>
          <p:cNvPr id="4" name="Slide Number Placeholder 3"/>
          <p:cNvSpPr>
            <a:spLocks noGrp="1"/>
          </p:cNvSpPr>
          <p:nvPr>
            <p:ph type="sldNum" sz="quarter" idx="12"/>
          </p:nvPr>
        </p:nvSpPr>
        <p:spPr/>
        <p:txBody>
          <a:bodyPr/>
          <a:lstStyle/>
          <a:p>
            <a:fld id="{A6F6C14D-1FD4-472A-8744-C9B84165FF04}" type="slidenum">
              <a:rPr lang="en-US" smtClean="0"/>
              <a:t>8</a:t>
            </a:fld>
            <a:endParaRPr lang="en-US"/>
          </a:p>
        </p:txBody>
      </p:sp>
    </p:spTree>
    <p:extLst>
      <p:ext uri="{BB962C8B-B14F-4D97-AF65-F5344CB8AC3E}">
        <p14:creationId xmlns:p14="http://schemas.microsoft.com/office/powerpoint/2010/main" val="1145486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References</a:t>
            </a:r>
          </a:p>
        </p:txBody>
      </p:sp>
      <p:sp>
        <p:nvSpPr>
          <p:cNvPr id="3" name="Content Placeholder 2"/>
          <p:cNvSpPr>
            <a:spLocks noGrp="1"/>
          </p:cNvSpPr>
          <p:nvPr>
            <p:ph idx="1"/>
          </p:nvPr>
        </p:nvSpPr>
        <p:spPr/>
        <p:txBody>
          <a:bodyPr/>
          <a:lstStyle/>
          <a:p>
            <a:r>
              <a:rPr lang="en-GB" dirty="0"/>
              <a:t>F. Provost and T. </a:t>
            </a:r>
            <a:r>
              <a:rPr lang="en-GB" dirty="0" err="1"/>
              <a:t>Fawsett</a:t>
            </a:r>
            <a:r>
              <a:rPr lang="en-GB" dirty="0"/>
              <a:t> (2013). Data Science for Business: What you need to know about data mining and data-analytic thinking: O’ Reilley Media</a:t>
            </a:r>
            <a:endParaRPr lang="en-MY" dirty="0"/>
          </a:p>
          <a:p>
            <a:r>
              <a:rPr lang="en-GB" dirty="0"/>
              <a:t>Ian H. Witten and E. Frank (2005). Data Mining: Practical Machine Learning Tools and Techniques (Second Edition): Morgan Kaufmann.</a:t>
            </a:r>
            <a:endParaRPr lang="en-MY" dirty="0"/>
          </a:p>
          <a:p>
            <a:r>
              <a:rPr lang="en-MY" dirty="0"/>
              <a:t>http://www-users.cs.umn.edu/~kumar/dmbook/index.php</a:t>
            </a:r>
          </a:p>
          <a:p>
            <a:endParaRPr lang="en-MY" dirty="0"/>
          </a:p>
        </p:txBody>
      </p:sp>
      <p:sp>
        <p:nvSpPr>
          <p:cNvPr id="4" name="Slide Number Placeholder 3"/>
          <p:cNvSpPr>
            <a:spLocks noGrp="1"/>
          </p:cNvSpPr>
          <p:nvPr>
            <p:ph type="sldNum" sz="quarter" idx="12"/>
          </p:nvPr>
        </p:nvSpPr>
        <p:spPr/>
        <p:txBody>
          <a:bodyPr/>
          <a:lstStyle/>
          <a:p>
            <a:fld id="{A6F6C14D-1FD4-472A-8744-C9B84165FF04}" type="slidenum">
              <a:rPr lang="en-US" smtClean="0"/>
              <a:t>9</a:t>
            </a:fld>
            <a:endParaRPr lang="en-US"/>
          </a:p>
        </p:txBody>
      </p:sp>
    </p:spTree>
    <p:extLst>
      <p:ext uri="{BB962C8B-B14F-4D97-AF65-F5344CB8AC3E}">
        <p14:creationId xmlns:p14="http://schemas.microsoft.com/office/powerpoint/2010/main" val="3004947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9310</TotalTime>
  <Words>2729</Words>
  <Application>Microsoft Macintosh PowerPoint</Application>
  <PresentationFormat>Widescreen</PresentationFormat>
  <Paragraphs>322</Paragraphs>
  <Slides>43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Calibri</vt:lpstr>
      <vt:lpstr>Calibri Light</vt:lpstr>
      <vt:lpstr>MinionPro-Italic</vt:lpstr>
      <vt:lpstr>MinionPro-Regular</vt:lpstr>
      <vt:lpstr>Symbol</vt:lpstr>
      <vt:lpstr>Times New Roman</vt:lpstr>
      <vt:lpstr>Trebuchet MS</vt:lpstr>
      <vt:lpstr>Arial</vt:lpstr>
      <vt:lpstr>Office Theme</vt:lpstr>
      <vt:lpstr>Data Mining and Business Analytics MANB 1153 Semester II 2016/2017</vt:lpstr>
      <vt:lpstr>Agenda</vt:lpstr>
      <vt:lpstr>The Instructor</vt:lpstr>
      <vt:lpstr>Learning Outcomes</vt:lpstr>
      <vt:lpstr>Course Outline</vt:lpstr>
      <vt:lpstr>Course Outline</vt:lpstr>
      <vt:lpstr>Rules and Regulations</vt:lpstr>
      <vt:lpstr>Assessment</vt:lpstr>
      <vt:lpstr>References</vt:lpstr>
      <vt:lpstr>Group</vt:lpstr>
      <vt:lpstr>Business Analytics: Viewing Business Problems from A Data Perspective</vt:lpstr>
      <vt:lpstr>The Beer and Diaper Legend A data perspective will provide you with structure and principles, and this will give you a framework to systematically analyze such problems.  As you get better at data-analytic thinking you will develop intuition as to how and where to apply creativity and domain knowledge.</vt:lpstr>
      <vt:lpstr>Hurricane Frances</vt:lpstr>
      <vt:lpstr>Predicting Customer Churn</vt:lpstr>
      <vt:lpstr>PowerPoint Presentation</vt:lpstr>
      <vt:lpstr>PowerPoint Presentation</vt:lpstr>
      <vt:lpstr>PowerPoint Presentation</vt:lpstr>
      <vt:lpstr>Target and Walmart interest in babies</vt:lpstr>
      <vt:lpstr>Why we want to estimate?</vt:lpstr>
      <vt:lpstr>Investing in Data Assets</vt:lpstr>
      <vt:lpstr>Activities (15 minutes)</vt:lpstr>
      <vt:lpstr>Some Fundamentals Concepts</vt:lpstr>
      <vt:lpstr>Decomposing business problems into subtasks</vt:lpstr>
      <vt:lpstr>PowerPoint Presentation</vt:lpstr>
      <vt:lpstr>Group Discussion/Knowledge Sharing</vt:lpstr>
      <vt:lpstr>Data Mining Principles</vt:lpstr>
      <vt:lpstr>Definitions of Data Mining</vt:lpstr>
      <vt:lpstr>Data Mining Tasks</vt:lpstr>
      <vt:lpstr>Data Mining Tasks</vt:lpstr>
      <vt:lpstr>Supervised vs Unsupervised Methods</vt:lpstr>
      <vt:lpstr>Data mining versus the use of data mining results</vt:lpstr>
      <vt:lpstr>The CRISP data mining process</vt:lpstr>
      <vt:lpstr>Business Understanding</vt:lpstr>
      <vt:lpstr>Your Group Task</vt:lpstr>
      <vt:lpstr>Data Understanding</vt:lpstr>
      <vt:lpstr>Labelled and unlabelled target variable</vt:lpstr>
      <vt:lpstr>Your Group Tasks</vt:lpstr>
      <vt:lpstr>Data Preparation</vt:lpstr>
      <vt:lpstr>Modelling</vt:lpstr>
      <vt:lpstr>Evaluation</vt:lpstr>
      <vt:lpstr>Deploying</vt:lpstr>
      <vt:lpstr>This week assignment</vt:lpstr>
      <vt:lpstr>Data Mining: Data and Data Preparation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dc:title>
  <dc:creator>Sophia Yuhaniz</dc:creator>
  <cp:lastModifiedBy>Microsoft Office User</cp:lastModifiedBy>
  <cp:revision>237</cp:revision>
  <dcterms:created xsi:type="dcterms:W3CDTF">2016-06-16T06:24:29Z</dcterms:created>
  <dcterms:modified xsi:type="dcterms:W3CDTF">2018-04-11T11:00:44Z</dcterms:modified>
</cp:coreProperties>
</file>